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26"/>
  </p:notesMasterIdLst>
  <p:handoutMasterIdLst>
    <p:handoutMasterId r:id="rId27"/>
  </p:handoutMasterIdLst>
  <p:sldIdLst>
    <p:sldId id="303" r:id="rId3"/>
    <p:sldId id="1102" r:id="rId4"/>
    <p:sldId id="536" r:id="rId5"/>
    <p:sldId id="545" r:id="rId6"/>
    <p:sldId id="529" r:id="rId7"/>
    <p:sldId id="548" r:id="rId8"/>
    <p:sldId id="527" r:id="rId9"/>
    <p:sldId id="550" r:id="rId10"/>
    <p:sldId id="547" r:id="rId11"/>
    <p:sldId id="551" r:id="rId12"/>
    <p:sldId id="1082" r:id="rId13"/>
    <p:sldId id="1084" r:id="rId14"/>
    <p:sldId id="1093" r:id="rId15"/>
    <p:sldId id="715" r:id="rId16"/>
    <p:sldId id="826" r:id="rId17"/>
    <p:sldId id="830" r:id="rId18"/>
    <p:sldId id="827" r:id="rId19"/>
    <p:sldId id="832" r:id="rId20"/>
    <p:sldId id="1095" r:id="rId21"/>
    <p:sldId id="1101" r:id="rId22"/>
    <p:sldId id="1096" r:id="rId23"/>
    <p:sldId id="552" r:id="rId24"/>
    <p:sldId id="531" r:id="rId2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Light" panose="020B0604020202020204" charset="0"/>
      <p:regular r:id="rId36"/>
      <p:italic r:id="rId37"/>
    </p:embeddedFont>
    <p:embeddedFont>
      <p:font typeface="Roboto Medium" panose="020B0604020202020204" charset="0"/>
      <p:regular r:id="rId38"/>
      <p: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A22"/>
    <a:srgbClr val="44C616"/>
    <a:srgbClr val="CC00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85904" autoAdjust="0"/>
  </p:normalViewPr>
  <p:slideViewPr>
    <p:cSldViewPr showGuides="1"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05.09.2023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73C77-FDA3-4724-AF5C-313636683F71}" type="datetimeFigureOut">
              <a:rPr lang="cs-CZ" smtClean="0"/>
              <a:t>05.09.2023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1717E-F51F-4A57-B9B6-D9A19B107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7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754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FCDC430-ECA1-4328-934F-E046958C3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68C20C-B5F7-474A-9B5F-674F92EC7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11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40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5E4F16A-DFB3-416D-88E3-9C3E47A08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4F9AB6C-1379-4ADB-9856-623D31AE0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511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22B0BDD-83A0-4E91-A025-52B605757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F27ADA-D236-4E29-9114-57FB40A7A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638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D4E28C1-8549-4D80-B027-6B9920F69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70DA8B8-2286-492D-AE3D-488235650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781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6A0239D-1271-44A1-9F8E-CE78C0ABA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51CB054-0CF1-46FC-969C-079504E1C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09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B56D581-AC68-40E6-8EE4-A2BEB6143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246C357-0C77-4C82-A18E-1D5290356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634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85FF11-6ABC-411A-9235-E0237F1D5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3FC61A9-4126-48A8-B823-717A9E329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956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FCDC430-ECA1-4328-934F-E046958C3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68C20C-B5F7-474A-9B5F-674F92EC7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14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1052736"/>
            <a:ext cx="6264697" cy="482453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78384"/>
            <a:ext cx="6120680" cy="3870896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60848"/>
            <a:ext cx="6192688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2078384"/>
            <a:ext cx="6264697" cy="38708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411760" y="404664"/>
            <a:ext cx="6120680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068960"/>
            <a:ext cx="4230448" cy="1008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899592"/>
            <a:ext cx="7128792" cy="103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107504"/>
            <a:ext cx="6048672" cy="88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3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115616"/>
            <a:ext cx="7668344" cy="111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6464300" cy="51845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3296" y="1084008"/>
            <a:ext cx="8117280" cy="481024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přidejte obrázek a přeneste jej do pozadí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964320" y="3550189"/>
            <a:ext cx="5551896" cy="2395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964320" y="3837493"/>
            <a:ext cx="4810240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971600" y="4437112"/>
            <a:ext cx="5551896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971600" y="4653136"/>
            <a:ext cx="3487424" cy="240512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966592" y="1745416"/>
            <a:ext cx="5549624" cy="16845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539552" y="1985928"/>
            <a:ext cx="5904656" cy="3908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181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92969" y="3536156"/>
            <a:ext cx="3625453" cy="113407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113407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452933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539552" y="1985928"/>
            <a:ext cx="5904656" cy="3908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539552" y="1988840"/>
            <a:ext cx="5904656" cy="3888432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 userDrawn="1"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539552" y="1989138"/>
            <a:ext cx="5904656" cy="3887787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4572000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7" r:id="rId3"/>
    <p:sldLayoutId id="2147483719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" y="0"/>
            <a:ext cx="9142476" cy="685800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527308" y="6255016"/>
            <a:ext cx="240512" cy="240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65597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8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cs-CZ" sz="8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jan.marsak@mzp.cz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1"/>
          </p:nvPr>
        </p:nvSpPr>
        <p:spPr>
          <a:xfrm>
            <a:off x="1295636" y="2854289"/>
            <a:ext cx="6624736" cy="1085219"/>
          </a:xfrm>
        </p:spPr>
        <p:txBody>
          <a:bodyPr>
            <a:noAutofit/>
          </a:bodyPr>
          <a:lstStyle/>
          <a:p>
            <a:pPr algn="ctr"/>
            <a:r>
              <a:rPr lang="cs-CZ" sz="2000" b="1" dirty="0">
                <a:latin typeface="+mn-lt"/>
              </a:rPr>
              <a:t>Ing. Bc. Jan </a:t>
            </a:r>
            <a:r>
              <a:rPr lang="cs-CZ" sz="2000" b="1" dirty="0" err="1">
                <a:latin typeface="+mn-lt"/>
              </a:rPr>
              <a:t>Maršák</a:t>
            </a:r>
            <a:r>
              <a:rPr lang="cs-CZ" sz="2000" b="1" dirty="0">
                <a:latin typeface="+mn-lt"/>
              </a:rPr>
              <a:t>, Ph.D.</a:t>
            </a:r>
          </a:p>
          <a:p>
            <a:pPr algn="ctr"/>
            <a:r>
              <a:rPr lang="cs-CZ" sz="2000" b="1" dirty="0">
                <a:latin typeface="+mn-lt"/>
              </a:rPr>
              <a:t>Pověřený řízením odboru cirkulární ekonomiky a odpadů</a:t>
            </a:r>
          </a:p>
          <a:p>
            <a:pPr algn="ctr"/>
            <a:r>
              <a:rPr lang="cs-CZ" sz="2000" b="1" dirty="0">
                <a:latin typeface="+mn-lt"/>
              </a:rPr>
              <a:t>Ministerstvo životního prostředí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2"/>
          </p:nvPr>
        </p:nvSpPr>
        <p:spPr>
          <a:xfrm>
            <a:off x="683568" y="4509120"/>
            <a:ext cx="7848872" cy="1521663"/>
          </a:xfrm>
        </p:spPr>
        <p:txBody>
          <a:bodyPr>
            <a:noAutofit/>
          </a:bodyPr>
          <a:lstStyle/>
          <a:p>
            <a:endParaRPr lang="cs-CZ" sz="2000" b="1" u="sng" dirty="0">
              <a:latin typeface="+mn-lt"/>
            </a:endParaRPr>
          </a:p>
          <a:p>
            <a:r>
              <a:rPr lang="cs-CZ" sz="2000" dirty="0">
                <a:latin typeface="+mn-lt"/>
              </a:rPr>
              <a:t>Konference „Předcházení vzniku odpadů 2023“</a:t>
            </a:r>
          </a:p>
          <a:p>
            <a:r>
              <a:rPr lang="cs-CZ" sz="2000" dirty="0">
                <a:latin typeface="+mn-lt"/>
              </a:rPr>
              <a:t>19. září 2023</a:t>
            </a:r>
            <a:r>
              <a:rPr lang="cs-CZ" sz="2000" dirty="0"/>
              <a:t> </a:t>
            </a:r>
          </a:p>
          <a:p>
            <a:r>
              <a:rPr lang="cs-CZ" sz="2000" dirty="0">
                <a:latin typeface="+mn-lt"/>
              </a:rPr>
              <a:t>Praha</a:t>
            </a:r>
          </a:p>
          <a:p>
            <a:endParaRPr lang="cs-CZ" sz="2000" dirty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79070"/>
            <a:ext cx="7848872" cy="2185833"/>
          </a:xfrm>
        </p:spPr>
        <p:txBody>
          <a:bodyPr>
            <a:noAutofit/>
          </a:bodyPr>
          <a:lstStyle/>
          <a:p>
            <a:pPr algn="ctr"/>
            <a:r>
              <a:rPr lang="cs-CZ" sz="3600" u="sng" dirty="0"/>
              <a:t>Hlavní aspekty návrhu nového nařízení o obalech a povinného zálohování nápojových plastových lahví a plechovek</a:t>
            </a:r>
          </a:p>
        </p:txBody>
      </p:sp>
    </p:spTree>
    <p:extLst>
      <p:ext uri="{BB962C8B-B14F-4D97-AF65-F5344CB8AC3E}">
        <p14:creationId xmlns:p14="http://schemas.microsoft.com/office/powerpoint/2010/main" val="300057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6690" y="2060847"/>
            <a:ext cx="6410047" cy="46085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Diskuse v Radě EU – pozice členských států</a:t>
            </a:r>
          </a:p>
          <a:p>
            <a:pPr marL="468313" lvl="1" indent="-285750">
              <a:buFont typeface="Wingdings" panose="05000000000000000000" pitchFamily="2" charset="2"/>
              <a:buChar char="Ø"/>
            </a:pPr>
            <a:r>
              <a:rPr lang="cs-CZ" sz="1800" b="1" i="1" u="sng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Problematické body</a:t>
            </a:r>
            <a:r>
              <a:rPr lang="cs-CZ" sz="1800" b="1" i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: 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právní forma návrhu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nejasné definice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směřování cílů na podniky, dopad na </a:t>
            </a:r>
            <a:r>
              <a:rPr lang="cs-CZ" sz="1800" b="1" i="1" dirty="0" err="1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SME‘s</a:t>
            </a:r>
            <a:endParaRPr lang="cs-CZ" sz="1800" b="1" i="1" dirty="0">
              <a:solidFill>
                <a:srgbClr val="000000"/>
              </a:solidFill>
              <a:latin typeface="roboto"/>
              <a:ea typeface="Roboto" panose="020B0604020202020204" charset="0"/>
              <a:cs typeface="Roboto" panose="020B0604020202020204" charset="0"/>
            </a:endParaRP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velké množství DA - nejistota u investic do OH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větší flexibilita u jednotlivých opatření např. u EPR systémů, u označování sběrných nádob, u DRS 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delší časové lhůty pro cíle a dobrovolnost u některých opatření (</a:t>
            </a:r>
            <a:r>
              <a:rPr lang="cs-CZ" sz="1800" b="1" i="1" dirty="0" err="1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kompostovatelnost</a:t>
            </a:r>
            <a:r>
              <a:rPr lang="cs-CZ" sz="1800" b="1" i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, lehké plastové tašky)</a:t>
            </a:r>
          </a:p>
          <a:p>
            <a:pPr marL="468313" lvl="1" indent="-285750">
              <a:buFont typeface="Wingdings" panose="05000000000000000000" pitchFamily="2" charset="2"/>
              <a:buChar char="Ø"/>
            </a:pPr>
            <a:endParaRPr lang="cs-CZ" sz="1800" b="1" dirty="0">
              <a:solidFill>
                <a:srgbClr val="000000"/>
              </a:solidFill>
              <a:latin typeface="roboto"/>
              <a:ea typeface="Roboto" panose="020B0604020202020204" charset="0"/>
              <a:cs typeface="Roboto" panose="020B0604020202020204" charset="0"/>
            </a:endParaRPr>
          </a:p>
          <a:p>
            <a:pPr marL="468313" lvl="1" indent="-285750">
              <a:buFont typeface="Wingdings" panose="05000000000000000000" pitchFamily="2" charset="2"/>
              <a:buChar char="Ø"/>
            </a:pPr>
            <a:endParaRPr lang="cs-CZ" sz="1800" b="1" i="1" dirty="0">
              <a:solidFill>
                <a:srgbClr val="000000"/>
              </a:solidFill>
              <a:latin typeface="roboto"/>
              <a:ea typeface="Roboto" panose="020B0604020202020204" charset="0"/>
              <a:cs typeface="Roboto" panose="020B0604020202020204" charset="0"/>
            </a:endParaRPr>
          </a:p>
          <a:p>
            <a:pPr marL="360363" lvl="4" indent="-277813">
              <a:buFont typeface="Wingdings" panose="05000000000000000000" pitchFamily="2" charset="2"/>
              <a:buChar char="Ø"/>
            </a:pPr>
            <a:endParaRPr lang="cs-CZ" sz="1800" b="1" u="sng" dirty="0">
              <a:solidFill>
                <a:srgbClr val="000000"/>
              </a:solidFill>
              <a:latin typeface="roboto"/>
              <a:ea typeface="Roboto" panose="020B0604020202020204" charset="0"/>
              <a:cs typeface="Roboto" panose="020B0604020202020204" charset="0"/>
            </a:endParaRPr>
          </a:p>
          <a:p>
            <a:pPr lvl="4" indent="0">
              <a:buNone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468313" lvl="1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39552" y="908720"/>
            <a:ext cx="5904656" cy="1152127"/>
          </a:xfrm>
        </p:spPr>
        <p:txBody>
          <a:bodyPr>
            <a:normAutofit/>
          </a:bodyPr>
          <a:lstStyle/>
          <a:p>
            <a:r>
              <a:rPr lang="cs-CZ" sz="3200" u="sng" dirty="0"/>
              <a:t>nařízení o obalech a obalových odpadech</a:t>
            </a:r>
          </a:p>
        </p:txBody>
      </p:sp>
      <p:pic>
        <p:nvPicPr>
          <p:cNvPr id="7" name="Zástupný symbol pro obrázek 5">
            <a:extLst>
              <a:ext uri="{FF2B5EF4-FFF2-40B4-BE49-F238E27FC236}">
                <a16:creationId xmlns:a16="http://schemas.microsoft.com/office/drawing/2014/main" id="{6FCCD817-4CAD-4194-A82F-DFE8886364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6916738" y="1084263"/>
            <a:ext cx="1684337" cy="4810125"/>
          </a:xfrm>
        </p:spPr>
      </p:pic>
    </p:spTree>
    <p:extLst>
      <p:ext uri="{BB962C8B-B14F-4D97-AF65-F5344CB8AC3E}">
        <p14:creationId xmlns:p14="http://schemas.microsoft.com/office/powerpoint/2010/main" val="104004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6864" cy="1944216"/>
          </a:xfrm>
        </p:spPr>
        <p:txBody>
          <a:bodyPr>
            <a:noAutofit/>
          </a:bodyPr>
          <a:lstStyle/>
          <a:p>
            <a:pPr algn="ctr"/>
            <a:r>
              <a:rPr lang="cs-CZ" sz="4000" u="sng" dirty="0"/>
              <a:t>Legislativní úprava Povinného zálohování nápojových obalů</a:t>
            </a:r>
          </a:p>
        </p:txBody>
      </p:sp>
    </p:spTree>
    <p:extLst>
      <p:ext uri="{BB962C8B-B14F-4D97-AF65-F5344CB8AC3E}">
        <p14:creationId xmlns:p14="http://schemas.microsoft.com/office/powerpoint/2010/main" val="92634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215516" y="927325"/>
            <a:ext cx="8712968" cy="3005731"/>
          </a:xfrm>
        </p:spPr>
        <p:txBody>
          <a:bodyPr/>
          <a:lstStyle/>
          <a:p>
            <a:pPr marL="884238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b="1" u="sng" dirty="0">
                <a:solidFill>
                  <a:schemeClr val="accent6"/>
                </a:solidFill>
              </a:rPr>
              <a:t>Legislativní úprava povinného zálohování</a:t>
            </a:r>
            <a:r>
              <a:rPr lang="cs-CZ" sz="2200" b="1" dirty="0">
                <a:solidFill>
                  <a:schemeClr val="accent6"/>
                </a:solidFill>
              </a:rPr>
              <a:t> </a:t>
            </a:r>
          </a:p>
          <a:p>
            <a:pPr marL="884238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accent6"/>
                </a:solidFill>
              </a:rPr>
              <a:t>16. května 2023 představeny teze k nastavení zálohového systému na PET lahve a plechovky.</a:t>
            </a:r>
          </a:p>
          <a:p>
            <a:pPr marL="884238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accent6"/>
                </a:solidFill>
              </a:rPr>
              <a:t>Novela zákona o obalech.</a:t>
            </a:r>
          </a:p>
          <a:p>
            <a:pPr marL="884238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accent6"/>
                </a:solidFill>
              </a:rPr>
              <a:t>Zavedení nejdříve v polovině roku 2025.</a:t>
            </a:r>
          </a:p>
          <a:p>
            <a:pPr marL="884238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accent6"/>
                </a:solidFill>
              </a:rPr>
              <a:t>Pracovní skupina pro tvorbu legislativy – nápojový průmysl, obchodníci, HK ČR, SP ČR, SMO ČR a SMS ČR.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207245"/>
            <a:ext cx="8784976" cy="485451"/>
          </a:xfrm>
        </p:spPr>
        <p:txBody>
          <a:bodyPr>
            <a:noAutofit/>
          </a:bodyPr>
          <a:lstStyle/>
          <a:p>
            <a:pPr algn="ctr"/>
            <a:r>
              <a:rPr lang="cs-CZ" sz="2800" u="sng" dirty="0"/>
              <a:t>Povinné zálohování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5706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F75C29-12E4-4C75-AF23-68DD6904E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238125"/>
            <a:ext cx="8861425" cy="742950"/>
          </a:xfrm>
        </p:spPr>
        <p:txBody>
          <a:bodyPr lIns="91439" tIns="45719" rIns="91439" bIns="45719" anchor="ctr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altLang="cs-CZ" sz="3200" b="1" u="sng" kern="0" cap="al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Základní východiska právní úpravy</a:t>
            </a:r>
            <a:endParaRPr lang="en-GB" altLang="cs-CZ" sz="3200" b="1" u="sng" kern="0" cap="al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699948C-40C6-4016-A69A-F51674725B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0825" y="1052513"/>
            <a:ext cx="811371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Nastavení povinných ambiciózních cílů sběru zálohovaných nápojových obalů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Systém umožní pouze minimální výjimky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Zálohované obaly budou jasně identifikovatelné a označené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Místa odebírající zálohované obaly budou jasně určitelná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Spotřebitelé mají dostatečné a srozumitelné informace k zálohovaným obalům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Transparentní a nediskriminační systém zálohování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Transparentní výběr operátora systému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Operátor systému bude jen jeden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Systém umožňuje rovný přístup a spravedlivé podmínky všem hospodářským subjektům, které se chtějí stát jeho součástí, za předpokladu, že uvádějí na trh obaly, které patří do typu nebo kategorie obalů zahrnutých do systému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Stanoveny budou dostatečné požadavky na finanční způsobilost operátora systému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Operátor systému poskytuje všem zapojeným subjektům a státní správě veškeré potřebné informace a pravidelně reportuje požadované údaje</a:t>
            </a:r>
          </a:p>
          <a:p>
            <a:pPr eaLnBrk="1" hangingPunct="1"/>
            <a:r>
              <a:rPr lang="cs-CZ" altLang="cs-CZ" sz="1600" b="1">
                <a:solidFill>
                  <a:schemeClr val="tx2"/>
                </a:solidFill>
              </a:rPr>
              <a:t>Neplnění povinností bude sankcionováno, výše sankcí bude odrazující</a:t>
            </a:r>
          </a:p>
        </p:txBody>
      </p:sp>
    </p:spTree>
    <p:extLst>
      <p:ext uri="{BB962C8B-B14F-4D97-AF65-F5344CB8AC3E}">
        <p14:creationId xmlns:p14="http://schemas.microsoft.com/office/powerpoint/2010/main" val="1618806681"/>
      </p:ext>
    </p:ext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2E98AD-4301-4190-BE41-B0D336B44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888" y="542925"/>
            <a:ext cx="8202612" cy="760413"/>
          </a:xfrm>
        </p:spPr>
        <p:txBody>
          <a:bodyPr lIns="91439" tIns="45719" rIns="91439" bIns="45719" anchor="ctr"/>
          <a:lstStyle/>
          <a:p>
            <a:pPr algn="l" eaLnBrk="1" fontAlgn="auto" hangingPunct="1">
              <a:spcAft>
                <a:spcPts val="844"/>
              </a:spcAft>
              <a:buClr>
                <a:srgbClr val="008000"/>
              </a:buClr>
              <a:defRPr/>
            </a:pPr>
            <a:r>
              <a:rPr lang="cs-CZ" altLang="cs-CZ" sz="3200" b="1" u="sng" kern="0" cap="al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Zálohované obaly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5A3E808-F898-4413-A568-9272132C31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69888" y="1303338"/>
            <a:ext cx="7747000" cy="4070350"/>
          </a:xfrm>
        </p:spPr>
        <p:txBody>
          <a:bodyPr lIns="91439" tIns="45719" rIns="91439" bIns="45719"/>
          <a:lstStyle/>
          <a:p>
            <a:pPr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sz="1600" b="1" u="sng" dirty="0">
                <a:solidFill>
                  <a:schemeClr val="tx2"/>
                </a:solidFill>
                <a:latin typeface="+mn-lt"/>
              </a:rPr>
              <a:t>Plastové nápojové lahve (PET)</a:t>
            </a:r>
            <a:endParaRPr lang="en-GB" altLang="cs-CZ" sz="1600" b="1" u="sng" dirty="0">
              <a:solidFill>
                <a:schemeClr val="tx2"/>
              </a:solidFill>
              <a:latin typeface="+mn-lt"/>
            </a:endParaRPr>
          </a:p>
          <a:p>
            <a:pPr marL="342900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b="1" i="1" dirty="0">
                <a:solidFill>
                  <a:schemeClr val="tx2"/>
                </a:solidFill>
                <a:latin typeface="+mn-lt"/>
              </a:rPr>
              <a:t>0,1 – 3 litry</a:t>
            </a:r>
          </a:p>
          <a:p>
            <a:pPr marL="342900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v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šechny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nealkoholické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nápoje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v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plastových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nápojových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lahvích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b="1" u="sng" dirty="0">
                <a:solidFill>
                  <a:schemeClr val="tx2"/>
                </a:solidFill>
                <a:latin typeface="+mn-lt"/>
              </a:rPr>
              <a:t>s </a:t>
            </a:r>
            <a:r>
              <a:rPr lang="en-GB" altLang="cs-CZ" sz="1600" b="1" u="sng" dirty="0" err="1">
                <a:solidFill>
                  <a:schemeClr val="tx2"/>
                </a:solidFill>
                <a:latin typeface="+mn-lt"/>
              </a:rPr>
              <a:t>výjimkou</a:t>
            </a:r>
            <a:r>
              <a:rPr lang="en-GB" altLang="cs-CZ" sz="1600" b="1" u="sng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b="1" u="sng" dirty="0" err="1">
                <a:solidFill>
                  <a:schemeClr val="tx2"/>
                </a:solidFill>
                <a:latin typeface="+mn-lt"/>
              </a:rPr>
              <a:t>mléka</a:t>
            </a:r>
            <a:r>
              <a:rPr lang="en-GB" altLang="cs-CZ" sz="1600" b="1" u="sng" dirty="0">
                <a:solidFill>
                  <a:schemeClr val="tx2"/>
                </a:solidFill>
                <a:latin typeface="+mn-lt"/>
              </a:rPr>
              <a:t> a </a:t>
            </a:r>
            <a:r>
              <a:rPr lang="en-GB" altLang="cs-CZ" sz="1600" b="1" u="sng" dirty="0" err="1">
                <a:solidFill>
                  <a:schemeClr val="tx2"/>
                </a:solidFill>
                <a:latin typeface="+mn-lt"/>
              </a:rPr>
              <a:t>mléčných</a:t>
            </a:r>
            <a:r>
              <a:rPr lang="en-GB" altLang="cs-CZ" sz="1600" b="1" u="sng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b="1" u="sng" dirty="0" err="1">
                <a:solidFill>
                  <a:schemeClr val="tx2"/>
                </a:solidFill>
                <a:latin typeface="+mn-lt"/>
              </a:rPr>
              <a:t>nápojů</a:t>
            </a:r>
            <a:r>
              <a:rPr lang="en-GB" altLang="cs-CZ" sz="1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a </a:t>
            </a: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alkoholické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nápoje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do 15 %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alkoholu</a:t>
            </a: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v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plastových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nápojových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lahvích</a:t>
            </a:r>
            <a:endParaRPr lang="cs-CZ" altLang="cs-CZ" sz="1600" dirty="0">
              <a:solidFill>
                <a:schemeClr val="tx2"/>
              </a:solidFill>
              <a:latin typeface="+mn-lt"/>
            </a:endParaRPr>
          </a:p>
          <a:p>
            <a:pPr marL="1617663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en-GB" altLang="cs-CZ" sz="1600" dirty="0" err="1">
                <a:solidFill>
                  <a:schemeClr val="tx2"/>
                </a:solidFill>
              </a:rPr>
              <a:t>cca</a:t>
            </a:r>
            <a:r>
              <a:rPr lang="en-GB" altLang="cs-CZ" sz="1600" dirty="0">
                <a:solidFill>
                  <a:schemeClr val="tx2"/>
                </a:solidFill>
              </a:rPr>
              <a:t> 1,8 </a:t>
            </a:r>
            <a:r>
              <a:rPr lang="en-GB" altLang="cs-CZ" sz="1600" dirty="0" err="1">
                <a:solidFill>
                  <a:schemeClr val="tx2"/>
                </a:solidFill>
              </a:rPr>
              <a:t>mld</a:t>
            </a:r>
            <a:r>
              <a:rPr lang="en-GB" altLang="cs-CZ" sz="1600" dirty="0">
                <a:solidFill>
                  <a:schemeClr val="tx2"/>
                </a:solidFill>
              </a:rPr>
              <a:t>. </a:t>
            </a:r>
            <a:r>
              <a:rPr lang="cs-CZ" altLang="cs-CZ" sz="1600" dirty="0">
                <a:solidFill>
                  <a:schemeClr val="tx2"/>
                </a:solidFill>
              </a:rPr>
              <a:t>ks/rok = </a:t>
            </a:r>
            <a:r>
              <a:rPr lang="en-GB" altLang="cs-CZ" sz="1600" dirty="0" err="1">
                <a:solidFill>
                  <a:schemeClr val="tx2"/>
                </a:solidFill>
              </a:rPr>
              <a:t>cca</a:t>
            </a:r>
            <a:r>
              <a:rPr lang="en-GB" altLang="cs-CZ" sz="1600" dirty="0">
                <a:solidFill>
                  <a:schemeClr val="tx2"/>
                </a:solidFill>
              </a:rPr>
              <a:t> 47 000 t</a:t>
            </a:r>
            <a:r>
              <a:rPr lang="cs-CZ" altLang="cs-CZ" sz="1600" dirty="0">
                <a:solidFill>
                  <a:schemeClr val="tx2"/>
                </a:solidFill>
              </a:rPr>
              <a:t>/rok (2022)</a:t>
            </a:r>
          </a:p>
          <a:p>
            <a:pPr marL="0" lvl="2" indent="0" eaLnBrk="1" fontAlgn="auto" hangingPunct="1">
              <a:spcAft>
                <a:spcPts val="422"/>
              </a:spcAft>
              <a:buClr>
                <a:srgbClr val="008000"/>
              </a:buClr>
              <a:buFont typeface="Arial" panose="020B0604020202020204" pitchFamily="34" charset="0"/>
              <a:buNone/>
              <a:defRPr/>
            </a:pPr>
            <a:endParaRPr lang="cs-CZ" altLang="cs-CZ" sz="16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sz="1600" b="1" u="sng" dirty="0">
                <a:solidFill>
                  <a:schemeClr val="tx2"/>
                </a:solidFill>
                <a:latin typeface="+mn-lt"/>
              </a:rPr>
              <a:t>Kovové nápojové nádoby/plechovky</a:t>
            </a:r>
            <a:endParaRPr lang="en-GB" altLang="cs-CZ" sz="1600" b="1" u="sng" dirty="0">
              <a:solidFill>
                <a:schemeClr val="tx2"/>
              </a:solidFill>
              <a:latin typeface="+mn-lt"/>
            </a:endParaRPr>
          </a:p>
          <a:p>
            <a:pPr marL="342900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b="1" i="1" dirty="0">
                <a:solidFill>
                  <a:schemeClr val="tx2"/>
                </a:solidFill>
                <a:latin typeface="+mn-lt"/>
              </a:rPr>
              <a:t>0,1 – 3 litry</a:t>
            </a:r>
          </a:p>
          <a:p>
            <a:pPr marL="342900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v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šechny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nealkoholické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nápoje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v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kovových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nápojových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nádobách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/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plechovkách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a </a:t>
            </a: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alkoholické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nápoje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s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obsahem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do 15 %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alkoholu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v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kovových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nápojových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nádobách</a:t>
            </a:r>
            <a:r>
              <a:rPr lang="en-GB" altLang="cs-CZ" sz="1600" dirty="0">
                <a:solidFill>
                  <a:schemeClr val="tx2"/>
                </a:solidFill>
                <a:latin typeface="+mn-lt"/>
              </a:rPr>
              <a:t>/</a:t>
            </a:r>
            <a:r>
              <a:rPr lang="en-GB" altLang="cs-CZ" sz="1600" dirty="0" err="1">
                <a:solidFill>
                  <a:schemeClr val="tx2"/>
                </a:solidFill>
                <a:latin typeface="+mn-lt"/>
              </a:rPr>
              <a:t>plechovkách</a:t>
            </a:r>
            <a:endParaRPr lang="cs-CZ" altLang="cs-CZ" sz="1600" dirty="0">
              <a:solidFill>
                <a:schemeClr val="tx2"/>
              </a:solidFill>
              <a:latin typeface="+mn-lt"/>
            </a:endParaRPr>
          </a:p>
          <a:p>
            <a:pPr marL="1617663" lvl="2" indent="-360363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en-GB" altLang="cs-CZ" sz="1600" dirty="0" err="1">
                <a:solidFill>
                  <a:schemeClr val="tx2"/>
                </a:solidFill>
              </a:rPr>
              <a:t>cca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cs-CZ" altLang="cs-CZ" sz="1600" dirty="0">
                <a:solidFill>
                  <a:schemeClr val="tx2"/>
                </a:solidFill>
              </a:rPr>
              <a:t>0</a:t>
            </a:r>
            <a:r>
              <a:rPr lang="en-GB" altLang="cs-CZ" sz="1600" dirty="0">
                <a:solidFill>
                  <a:schemeClr val="tx2"/>
                </a:solidFill>
              </a:rPr>
              <a:t>,8 </a:t>
            </a:r>
            <a:r>
              <a:rPr lang="en-GB" altLang="cs-CZ" sz="1600" dirty="0" err="1">
                <a:solidFill>
                  <a:schemeClr val="tx2"/>
                </a:solidFill>
              </a:rPr>
              <a:t>mld</a:t>
            </a:r>
            <a:r>
              <a:rPr lang="en-GB" altLang="cs-CZ" sz="1600" dirty="0">
                <a:solidFill>
                  <a:schemeClr val="tx2"/>
                </a:solidFill>
              </a:rPr>
              <a:t>. </a:t>
            </a:r>
            <a:r>
              <a:rPr lang="cs-CZ" altLang="cs-CZ" sz="1600" dirty="0">
                <a:solidFill>
                  <a:schemeClr val="tx2"/>
                </a:solidFill>
              </a:rPr>
              <a:t>ks/rok  = </a:t>
            </a:r>
            <a:r>
              <a:rPr lang="en-GB" altLang="cs-CZ" sz="1600" dirty="0" err="1">
                <a:solidFill>
                  <a:schemeClr val="tx2"/>
                </a:solidFill>
              </a:rPr>
              <a:t>cca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cs-CZ" altLang="cs-CZ" sz="1600" dirty="0">
                <a:solidFill>
                  <a:schemeClr val="tx2"/>
                </a:solidFill>
              </a:rPr>
              <a:t>15</a:t>
            </a:r>
            <a:r>
              <a:rPr lang="en-GB" altLang="cs-CZ" sz="1600" dirty="0">
                <a:solidFill>
                  <a:schemeClr val="tx2"/>
                </a:solidFill>
              </a:rPr>
              <a:t> 000 t</a:t>
            </a:r>
            <a:r>
              <a:rPr lang="cs-CZ" altLang="cs-CZ" sz="1600" dirty="0">
                <a:solidFill>
                  <a:schemeClr val="tx2"/>
                </a:solidFill>
              </a:rPr>
              <a:t>/rok (2022)</a:t>
            </a:r>
            <a:endParaRPr lang="en-GB" altLang="cs-CZ" sz="1600" dirty="0">
              <a:solidFill>
                <a:schemeClr val="tx2"/>
              </a:solidFill>
              <a:latin typeface="+mn-lt"/>
            </a:endParaRPr>
          </a:p>
          <a:p>
            <a:pPr marL="342900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endParaRPr lang="cs-CZ" altLang="cs-CZ" sz="1600" dirty="0">
              <a:solidFill>
                <a:schemeClr val="tx2"/>
              </a:solidFill>
              <a:latin typeface="+mn-lt"/>
            </a:endParaRPr>
          </a:p>
          <a:p>
            <a:pPr marL="342900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Právní předpis stanoví přesný rozsah výjimek z povinnosti zálohování </a:t>
            </a:r>
            <a:endParaRPr lang="en-GB" altLang="cs-CZ" sz="1600" dirty="0">
              <a:solidFill>
                <a:schemeClr val="tx2"/>
              </a:solidFill>
              <a:latin typeface="+mn-lt"/>
            </a:endParaRPr>
          </a:p>
          <a:p>
            <a:pPr marL="133941" indent="0" eaLnBrk="1" fontAlgn="auto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Arial" panose="020B0604020202020204" pitchFamily="34" charset="0"/>
              <a:buNone/>
              <a:defRPr/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87931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E79CF63-F7B2-4096-B106-FD758434E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488" y="238125"/>
            <a:ext cx="8824912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ts val="850"/>
              </a:spcAft>
              <a:buClr>
                <a:srgbClr val="008000"/>
              </a:buClr>
            </a:pPr>
            <a:r>
              <a:rPr lang="cs-CZ" altLang="cs-CZ" sz="3200" b="1" u="sng">
                <a:latin typeface="Roboto" panose="020B0604020202020204" charset="0"/>
                <a:cs typeface="Roboto" panose="020B0604020202020204" charset="0"/>
              </a:rPr>
              <a:t>CÍLE SBĚRU – PLAST A KOV</a:t>
            </a:r>
            <a:endParaRPr lang="en-GB" altLang="cs-CZ" sz="3200" b="1" u="sng"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86F96B-EE2B-4F51-A566-6A6FDE70BB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7825" y="998538"/>
            <a:ext cx="8556625" cy="4014787"/>
          </a:xfrm>
          <a:extLst/>
        </p:spPr>
        <p:txBody>
          <a:bodyPr lIns="91439" tIns="45719" rIns="91439" bIns="45719"/>
          <a:lstStyle/>
          <a:p>
            <a:pPr marL="342900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b="1" dirty="0">
                <a:solidFill>
                  <a:schemeClr val="tx2"/>
                </a:solidFill>
                <a:latin typeface="+mn-lt"/>
              </a:rPr>
              <a:t>Plastové nápojové lahve</a:t>
            </a: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:</a:t>
            </a:r>
            <a:endParaRPr lang="en-GB" altLang="cs-CZ" sz="1600" dirty="0">
              <a:solidFill>
                <a:schemeClr val="tx2"/>
              </a:solidFill>
              <a:latin typeface="+mn-lt"/>
            </a:endParaRPr>
          </a:p>
          <a:p>
            <a:pPr marL="982663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Cíle: 		2029 – 90 %</a:t>
            </a:r>
            <a:endParaRPr lang="cs-CZ" altLang="cs-CZ" sz="22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eaLnBrk="1" fontAlgn="auto" hangingPunct="1">
              <a:spcAft>
                <a:spcPts val="422"/>
              </a:spcAft>
              <a:buClr>
                <a:srgbClr val="008000"/>
              </a:buClr>
              <a:buFont typeface="Arial" panose="020B0604020202020204" pitchFamily="34" charset="0"/>
              <a:buNone/>
              <a:defRPr/>
            </a:pPr>
            <a:endParaRPr lang="cs-CZ" altLang="cs-CZ" sz="1600" dirty="0">
              <a:solidFill>
                <a:schemeClr val="tx2"/>
              </a:solidFill>
              <a:latin typeface="+mn-lt"/>
            </a:endParaRPr>
          </a:p>
          <a:p>
            <a:pPr marL="342900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b="1" dirty="0">
                <a:solidFill>
                  <a:schemeClr val="tx2"/>
                </a:solidFill>
                <a:latin typeface="+mn-lt"/>
              </a:rPr>
              <a:t>Kovové nápojové nádoby / plechovky</a:t>
            </a: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:</a:t>
            </a:r>
            <a:endParaRPr lang="en-GB" altLang="cs-CZ" sz="1600" dirty="0">
              <a:solidFill>
                <a:schemeClr val="tx2"/>
              </a:solidFill>
              <a:latin typeface="+mn-lt"/>
            </a:endParaRPr>
          </a:p>
          <a:p>
            <a:pPr marL="982663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Cíle: 		2029 – 90 %</a:t>
            </a:r>
          </a:p>
          <a:p>
            <a:pPr marL="0" lvl="2" indent="0" eaLnBrk="1" fontAlgn="auto" hangingPunct="1">
              <a:spcAft>
                <a:spcPts val="422"/>
              </a:spcAft>
              <a:buClr>
                <a:srgbClr val="008000"/>
              </a:buClr>
              <a:buFont typeface="Arial" panose="020B0604020202020204" pitchFamily="34" charset="0"/>
              <a:buNone/>
              <a:defRPr/>
            </a:pPr>
            <a:endParaRPr lang="cs-CZ" altLang="cs-CZ" sz="1600" b="1" dirty="0">
              <a:solidFill>
                <a:schemeClr val="tx2"/>
              </a:solidFill>
              <a:latin typeface="+mn-lt"/>
            </a:endParaRPr>
          </a:p>
          <a:p>
            <a:pPr marL="342900" lvl="2" indent="-342900" eaLnBrk="1" fontAlgn="auto" hangingPunct="1"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Konkrétní cíle v letech 2026 – 2028 bude stanoveny právním předpisem.</a:t>
            </a:r>
            <a:endParaRPr lang="en-GB" altLang="cs-CZ" sz="1600" dirty="0">
              <a:solidFill>
                <a:schemeClr val="tx2"/>
              </a:solidFill>
              <a:latin typeface="+mn-lt"/>
            </a:endParaRPr>
          </a:p>
          <a:p>
            <a:pPr marL="639763" lvl="2" indent="0" eaLnBrk="1" fontAlgn="auto" hangingPunct="1">
              <a:spcAft>
                <a:spcPts val="422"/>
              </a:spcAft>
              <a:buClr>
                <a:srgbClr val="008000"/>
              </a:buClr>
              <a:buFont typeface="Arial" panose="020B0604020202020204" pitchFamily="34" charset="0"/>
              <a:buNone/>
              <a:defRPr/>
            </a:pPr>
            <a:endParaRPr lang="cs-CZ" altLang="cs-CZ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004586"/>
      </p:ext>
    </p:ext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91B51AA-EC5D-4419-95F6-DCE7E3E27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115888"/>
            <a:ext cx="8824913" cy="760412"/>
          </a:xfrm>
        </p:spPr>
        <p:txBody>
          <a:bodyPr lIns="91439" tIns="45719" rIns="91439" bIns="45719" anchor="ctr"/>
          <a:lstStyle/>
          <a:p>
            <a:pPr algn="l" eaLnBrk="1" fontAlgn="auto" hangingPunct="1">
              <a:spcAft>
                <a:spcPts val="844"/>
              </a:spcAft>
              <a:buClr>
                <a:srgbClr val="008000"/>
              </a:buClr>
              <a:defRPr/>
            </a:pPr>
            <a:r>
              <a:rPr lang="pl-PL" altLang="cs-CZ" sz="3200" b="1" u="sng" kern="0" cap="al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Záloha</a:t>
            </a:r>
            <a:endParaRPr lang="en-GB" altLang="cs-CZ" sz="3200" b="1" u="sng" kern="0" cap="al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E0DFFD8-F4A1-497E-BC8C-F5B824FB49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1300" y="765175"/>
            <a:ext cx="8809038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marL="342900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J</a:t>
            </a:r>
            <a:r>
              <a:rPr lang="en-GB" altLang="cs-CZ" sz="1600" dirty="0" err="1">
                <a:solidFill>
                  <a:schemeClr val="tx2"/>
                </a:solidFill>
              </a:rPr>
              <a:t>ednotná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cs-CZ" altLang="cs-CZ" sz="1600" dirty="0">
                <a:solidFill>
                  <a:schemeClr val="tx2"/>
                </a:solidFill>
              </a:rPr>
              <a:t>pro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všechny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druhy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zálohovaných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jednorázových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obalů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</a:p>
          <a:p>
            <a:pPr marL="342900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Z</a:t>
            </a:r>
            <a:r>
              <a:rPr lang="en-GB" altLang="cs-CZ" sz="1600" dirty="0" err="1">
                <a:solidFill>
                  <a:schemeClr val="tx2"/>
                </a:solidFill>
              </a:rPr>
              <a:t>obrazovaná</a:t>
            </a:r>
            <a:r>
              <a:rPr lang="en-GB" altLang="cs-CZ" sz="1600" dirty="0">
                <a:solidFill>
                  <a:schemeClr val="tx2"/>
                </a:solidFill>
              </a:rPr>
              <a:t> a </a:t>
            </a:r>
            <a:r>
              <a:rPr lang="en-GB" altLang="cs-CZ" sz="1600" dirty="0" err="1">
                <a:solidFill>
                  <a:schemeClr val="tx2"/>
                </a:solidFill>
              </a:rPr>
              <a:t>účtována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odděleně</a:t>
            </a:r>
            <a:r>
              <a:rPr lang="en-GB" altLang="cs-CZ" sz="1600" dirty="0">
                <a:solidFill>
                  <a:schemeClr val="tx2"/>
                </a:solidFill>
              </a:rPr>
              <a:t> od </a:t>
            </a:r>
            <a:r>
              <a:rPr lang="en-GB" altLang="cs-CZ" sz="1600" dirty="0" err="1">
                <a:solidFill>
                  <a:schemeClr val="tx2"/>
                </a:solidFill>
              </a:rPr>
              <a:t>ceny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produktu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endParaRPr lang="cs-CZ" altLang="cs-CZ" sz="1600" dirty="0">
              <a:solidFill>
                <a:schemeClr val="tx2"/>
              </a:solidFill>
            </a:endParaRP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S</a:t>
            </a:r>
            <a:r>
              <a:rPr lang="en-GB" altLang="cs-CZ" sz="1600" dirty="0" err="1">
                <a:solidFill>
                  <a:schemeClr val="tx2"/>
                </a:solidFill>
              </a:rPr>
              <a:t>potřebiteli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vrácena</a:t>
            </a:r>
            <a:r>
              <a:rPr lang="en-GB" altLang="cs-CZ" sz="1600" dirty="0">
                <a:solidFill>
                  <a:schemeClr val="tx2"/>
                </a:solidFill>
              </a:rPr>
              <a:t> v </a:t>
            </a:r>
            <a:r>
              <a:rPr lang="en-GB" altLang="cs-CZ" sz="1600" dirty="0" err="1">
                <a:solidFill>
                  <a:schemeClr val="tx2"/>
                </a:solidFill>
              </a:rPr>
              <a:t>plné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výši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při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vrácení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prázdného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obalu</a:t>
            </a:r>
            <a:r>
              <a:rPr lang="cs-CZ" altLang="cs-CZ" sz="1600" dirty="0">
                <a:solidFill>
                  <a:schemeClr val="tx2"/>
                </a:solidFill>
              </a:rPr>
              <a:t> (bez vazby na nákup dalšího zboží)       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cs-CZ" altLang="cs-CZ" sz="1600" dirty="0">
                <a:solidFill>
                  <a:schemeClr val="tx2"/>
                </a:solidFill>
              </a:rPr>
              <a:t>	</a:t>
            </a:r>
            <a:endParaRPr lang="en-GB" altLang="cs-CZ" sz="1600" dirty="0">
              <a:solidFill>
                <a:schemeClr val="tx2"/>
              </a:solidFill>
            </a:endParaRP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b="1" u="sng" dirty="0">
                <a:solidFill>
                  <a:schemeClr val="tx2"/>
                </a:solidFill>
              </a:rPr>
              <a:t>M</a:t>
            </a:r>
            <a:r>
              <a:rPr lang="en-GB" altLang="cs-CZ" sz="1600" b="1" u="sng" dirty="0" err="1">
                <a:solidFill>
                  <a:schemeClr val="tx2"/>
                </a:solidFill>
              </a:rPr>
              <a:t>inimální</a:t>
            </a:r>
            <a:r>
              <a:rPr lang="en-GB" altLang="cs-CZ" sz="1600" b="1" u="sng" dirty="0">
                <a:solidFill>
                  <a:schemeClr val="tx2"/>
                </a:solidFill>
              </a:rPr>
              <a:t> </a:t>
            </a:r>
            <a:r>
              <a:rPr lang="cs-CZ" altLang="cs-CZ" sz="1600" b="1" u="sng" dirty="0">
                <a:solidFill>
                  <a:schemeClr val="tx2"/>
                </a:solidFill>
              </a:rPr>
              <a:t>výše</a:t>
            </a:r>
            <a:r>
              <a:rPr lang="en-GB" altLang="cs-CZ" sz="1600" b="1" u="sng" dirty="0">
                <a:solidFill>
                  <a:schemeClr val="tx2"/>
                </a:solidFill>
              </a:rPr>
              <a:t> </a:t>
            </a:r>
            <a:r>
              <a:rPr lang="en-GB" altLang="cs-CZ" sz="1600" b="1" u="sng" dirty="0" err="1">
                <a:solidFill>
                  <a:schemeClr val="tx2"/>
                </a:solidFill>
              </a:rPr>
              <a:t>stanovená</a:t>
            </a:r>
            <a:r>
              <a:rPr lang="en-GB" altLang="cs-CZ" sz="1600" b="1" u="sng" dirty="0">
                <a:solidFill>
                  <a:schemeClr val="tx2"/>
                </a:solidFill>
              </a:rPr>
              <a:t> </a:t>
            </a:r>
            <a:r>
              <a:rPr lang="en-GB" altLang="cs-CZ" sz="1600" b="1" u="sng" dirty="0" err="1">
                <a:solidFill>
                  <a:schemeClr val="tx2"/>
                </a:solidFill>
              </a:rPr>
              <a:t>prováděcím</a:t>
            </a:r>
            <a:r>
              <a:rPr lang="en-GB" altLang="cs-CZ" sz="1600" b="1" u="sng" dirty="0">
                <a:solidFill>
                  <a:schemeClr val="tx2"/>
                </a:solidFill>
              </a:rPr>
              <a:t> </a:t>
            </a:r>
            <a:r>
              <a:rPr lang="en-GB" altLang="cs-CZ" sz="1600" b="1" u="sng" dirty="0" err="1">
                <a:solidFill>
                  <a:schemeClr val="tx2"/>
                </a:solidFill>
              </a:rPr>
              <a:t>předpisem</a:t>
            </a:r>
            <a:r>
              <a:rPr lang="cs-CZ" altLang="cs-CZ" sz="1600" b="1" u="sng" dirty="0">
                <a:solidFill>
                  <a:schemeClr val="tx2"/>
                </a:solidFill>
              </a:rPr>
              <a:t>: 4 Kč</a:t>
            </a:r>
            <a:endParaRPr lang="en-GB" altLang="cs-CZ" sz="1600" b="1" u="sng" dirty="0">
              <a:solidFill>
                <a:schemeClr val="tx2"/>
              </a:solidFill>
            </a:endParaRP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Při změně zálohy musí operátor povinné subjekty i spotřebitele předem informovat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73CE475-C654-4C2A-B36C-74B165F35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3429000"/>
            <a:ext cx="88233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>
                <a:solidFill>
                  <a:schemeClr val="tx1"/>
                </a:solidFill>
                <a:latin typeface="Roboto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9pPr>
          </a:lstStyle>
          <a:p>
            <a:pPr eaLnBrk="1" hangingPunct="1">
              <a:spcAft>
                <a:spcPts val="850"/>
              </a:spcAft>
              <a:buClr>
                <a:srgbClr val="008000"/>
              </a:buClr>
            </a:pPr>
            <a:r>
              <a:rPr lang="pl-PL" altLang="cs-CZ" sz="3200" b="1" u="sng">
                <a:cs typeface="Roboto" panose="020B0604020202020204" charset="0"/>
              </a:rPr>
              <a:t>MANIPULAČNÍ POPLATEK</a:t>
            </a:r>
            <a:endParaRPr lang="en-GB" altLang="cs-CZ" sz="3200" b="1" u="sng">
              <a:cs typeface="Roboto" panose="020B0604020202020204" charset="0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58984E1C-D12C-4F87-8924-081B0E85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4189413"/>
            <a:ext cx="8556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marL="342900" indent="-342900">
              <a:defRPr>
                <a:solidFill>
                  <a:schemeClr val="tx1"/>
                </a:solidFill>
                <a:latin typeface="Roboto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B0604020202020204" charset="0"/>
              </a:defRPr>
            </a:lvl2pPr>
            <a:lvl3pPr marL="342900" indent="-342900">
              <a:defRPr>
                <a:solidFill>
                  <a:schemeClr val="tx1"/>
                </a:solidFill>
                <a:latin typeface="Roboto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425"/>
              </a:spcAft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chemeClr val="tx2"/>
                </a:solidFill>
              </a:rPr>
              <a:t>Výše stanovena OPERÁTOREM</a:t>
            </a:r>
            <a:endParaRPr lang="en-GB" altLang="cs-CZ" sz="1600">
              <a:solidFill>
                <a:schemeClr val="tx2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425"/>
              </a:spcAft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chemeClr val="tx2"/>
                </a:solidFill>
              </a:rPr>
              <a:t>P</a:t>
            </a:r>
            <a:r>
              <a:rPr lang="en-GB" altLang="cs-CZ" sz="1600">
                <a:solidFill>
                  <a:schemeClr val="tx2"/>
                </a:solidFill>
              </a:rPr>
              <a:t>okrýv</a:t>
            </a:r>
            <a:r>
              <a:rPr lang="cs-CZ" altLang="cs-CZ" sz="1600">
                <a:solidFill>
                  <a:schemeClr val="tx2"/>
                </a:solidFill>
              </a:rPr>
              <a:t>á</a:t>
            </a:r>
            <a:r>
              <a:rPr lang="en-GB" altLang="cs-CZ" sz="1600">
                <a:solidFill>
                  <a:schemeClr val="tx2"/>
                </a:solidFill>
              </a:rPr>
              <a:t> veškeré relevantní náklady pro zapojené subjekty</a:t>
            </a:r>
            <a:r>
              <a:rPr lang="cs-CZ" altLang="cs-CZ" sz="1600">
                <a:solidFill>
                  <a:schemeClr val="tx2"/>
                </a:solidFill>
              </a:rPr>
              <a:t> 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425"/>
              </a:spcAft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chemeClr val="tx2"/>
                </a:solidFill>
              </a:rPr>
              <a:t>P</a:t>
            </a:r>
            <a:r>
              <a:rPr lang="en-GB" altLang="cs-CZ" sz="1600">
                <a:solidFill>
                  <a:schemeClr val="tx2"/>
                </a:solidFill>
              </a:rPr>
              <a:t>rávní předpis </a:t>
            </a:r>
            <a:r>
              <a:rPr lang="cs-CZ" altLang="cs-CZ" sz="1600">
                <a:solidFill>
                  <a:schemeClr val="tx2"/>
                </a:solidFill>
              </a:rPr>
              <a:t>specifikuje</a:t>
            </a:r>
            <a:r>
              <a:rPr lang="en-GB" altLang="cs-CZ" sz="1600">
                <a:solidFill>
                  <a:schemeClr val="tx2"/>
                </a:solidFill>
              </a:rPr>
              <a:t>, které náklady </a:t>
            </a:r>
            <a:r>
              <a:rPr lang="cs-CZ" altLang="cs-CZ" sz="1600">
                <a:solidFill>
                  <a:schemeClr val="tx2"/>
                </a:solidFill>
              </a:rPr>
              <a:t>b</a:t>
            </a:r>
            <a:r>
              <a:rPr lang="en-GB" altLang="cs-CZ" sz="1600">
                <a:solidFill>
                  <a:schemeClr val="tx2"/>
                </a:solidFill>
              </a:rPr>
              <a:t>udou pokr</a:t>
            </a:r>
            <a:r>
              <a:rPr lang="cs-CZ" altLang="cs-CZ" sz="1600">
                <a:solidFill>
                  <a:schemeClr val="tx2"/>
                </a:solidFill>
              </a:rPr>
              <a:t>yty</a:t>
            </a:r>
            <a:endParaRPr lang="en-GB" altLang="cs-CZ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78011"/>
      </p:ext>
    </p:extLst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5548BA-706F-40CD-87D2-CE0962E83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488" y="238125"/>
            <a:ext cx="8824912" cy="760413"/>
          </a:xfrm>
        </p:spPr>
        <p:txBody>
          <a:bodyPr lIns="91439" tIns="45719" rIns="91439" bIns="45719" anchor="ctr"/>
          <a:lstStyle/>
          <a:p>
            <a:pPr algn="l" eaLnBrk="1" fontAlgn="auto" hangingPunct="1">
              <a:spcAft>
                <a:spcPts val="844"/>
              </a:spcAft>
              <a:buClr>
                <a:srgbClr val="008000"/>
              </a:buClr>
              <a:defRPr/>
            </a:pPr>
            <a:r>
              <a:rPr lang="cs-CZ" altLang="cs-CZ" sz="3200" b="1" u="sng" kern="0" cap="al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Operátor systému</a:t>
            </a:r>
            <a:endParaRPr lang="en-GB" altLang="cs-CZ" sz="3200" b="1" u="sng" kern="0" cap="al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FD5EFD5-0205-46C5-BD73-6461B0CECC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17488" y="998538"/>
            <a:ext cx="8405812" cy="53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Jeden centralizovaný systém (jeden operátor). 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Nezisková akciová společnost vlastněná výrobci a prodejci. 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Vznik operátora: Zákon bude obsahovat požadavek, aby operátora založily subjekty pokrývající minimálně určité množství obalů podléhajících zálohování uvedených na trh a určité množství prodaných obalů podléhajících zálohování. 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Operátor bude mít za povinnost vytvořit, spravovat, koordinovat a financovat celý zálohový systém včetně zajištění plnění stanovených cílů.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Operátor bude mít zakázáno budovat vlastní odpadovou infrastrukturu. 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Na základě výběrového řízení vybere operátora MŽP, bude ho autorizovat.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Operátor bude mít na starosti rovněž osvětu a zajištění informací pro spotřebitele.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Z čeho bude operátor financován: poplatky od výrobců, výnosy z prodeje vysbíraného obalového odpadu, nevrácené zálohy.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Operátor musí tvořit rezervu pro vykrývání krizových situací a propadů na trhu.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r>
              <a:rPr lang="cs-CZ" altLang="cs-CZ" sz="1600" dirty="0">
                <a:solidFill>
                  <a:schemeClr val="tx2"/>
                </a:solidFill>
              </a:rPr>
              <a:t>Zákon vymezí povinné typy auditů, kterými bude operátor procházet.</a:t>
            </a:r>
          </a:p>
          <a:p>
            <a:pPr marL="342900" lvl="2" indent="-342900" eaLnBrk="1" hangingPunct="1">
              <a:spcAft>
                <a:spcPts val="425"/>
              </a:spcAft>
              <a:buClr>
                <a:srgbClr val="008000"/>
              </a:buClr>
            </a:pPr>
            <a:endParaRPr lang="cs-CZ" alt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9936"/>
      </p:ext>
    </p:extLst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20C74A5-3541-48C5-B6A5-E5AEF18D6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488" y="238125"/>
            <a:ext cx="8824912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ts val="850"/>
              </a:spcAft>
              <a:buClr>
                <a:srgbClr val="008000"/>
              </a:buClr>
            </a:pPr>
            <a:r>
              <a:rPr lang="pl-PL" altLang="cs-CZ" sz="3200" b="1" u="sng">
                <a:latin typeface="Roboto" panose="020B0604020202020204" charset="0"/>
                <a:cs typeface="Roboto" panose="020B0604020202020204" charset="0"/>
              </a:rPr>
              <a:t>SBĚRNÁ SÍŤ</a:t>
            </a:r>
            <a:endParaRPr lang="en-GB" altLang="cs-CZ" sz="3200" b="1" u="sng"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3C063C0-17A4-461F-9134-3A60277C0D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93688" y="993775"/>
            <a:ext cx="8556625" cy="4956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marL="342900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  <a:defRPr/>
            </a:pPr>
            <a:r>
              <a:rPr lang="cs-CZ" altLang="cs-CZ" sz="1600" b="1" u="sng" dirty="0">
                <a:solidFill>
                  <a:schemeClr val="tx2"/>
                </a:solidFill>
              </a:rPr>
              <a:t>POVINNÁ SBĚRNÁ MÍSTA</a:t>
            </a:r>
          </a:p>
          <a:p>
            <a:pPr marL="808038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</a:rPr>
              <a:t>prodejny nad 50 m2 (cca 8 500 míst)</a:t>
            </a:r>
          </a:p>
          <a:p>
            <a:pPr marL="808038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</a:rPr>
              <a:t>čerpací stanice nad 50 m2 (cca 2 300 míst)</a:t>
            </a:r>
          </a:p>
          <a:p>
            <a:pPr marL="808038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</a:rPr>
              <a:t>on-line prodej (nevytváří fyzické sběrné místo,  odebírá množství odpovídající obvyklé objednávce)</a:t>
            </a:r>
          </a:p>
          <a:p>
            <a:pPr marL="342900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  <a:defRPr/>
            </a:pPr>
            <a:r>
              <a:rPr lang="cs-CZ" altLang="cs-CZ" sz="1600" b="1" u="sng" dirty="0">
                <a:solidFill>
                  <a:schemeClr val="tx2"/>
                </a:solidFill>
              </a:rPr>
              <a:t>DOBROVOLNĚ</a:t>
            </a:r>
          </a:p>
          <a:p>
            <a:pPr marL="808038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</a:rPr>
              <a:t>prodejny pod 50 m2 (cca 5 500 subjektů) </a:t>
            </a:r>
          </a:p>
          <a:p>
            <a:pPr marL="808038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</a:rPr>
              <a:t>ostatní potenciální sběrná místa</a:t>
            </a:r>
          </a:p>
          <a:p>
            <a:pPr marL="342900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  <a:defRPr/>
            </a:pPr>
            <a:r>
              <a:rPr lang="cs-CZ" altLang="cs-CZ" sz="1600" b="1" u="sng" dirty="0">
                <a:solidFill>
                  <a:schemeClr val="tx2"/>
                </a:solidFill>
              </a:rPr>
              <a:t>DOBROVOLNĚ</a:t>
            </a:r>
          </a:p>
          <a:p>
            <a:pPr marL="808038" lvl="2" indent="-342900" eaLnBrk="1" hangingPunct="1">
              <a:lnSpc>
                <a:spcPct val="150000"/>
              </a:lnSpc>
              <a:spcAft>
                <a:spcPts val="425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</a:rPr>
              <a:t>O</a:t>
            </a:r>
            <a:r>
              <a:rPr lang="en-GB" altLang="cs-CZ" sz="1600" dirty="0" err="1">
                <a:solidFill>
                  <a:schemeClr val="tx2"/>
                </a:solidFill>
              </a:rPr>
              <a:t>bec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nad</a:t>
            </a:r>
            <a:r>
              <a:rPr lang="en-GB" altLang="cs-CZ" sz="1600" dirty="0">
                <a:solidFill>
                  <a:schemeClr val="tx2"/>
                </a:solidFill>
              </a:rPr>
              <a:t> 300 </a:t>
            </a:r>
            <a:r>
              <a:rPr lang="en-GB" altLang="cs-CZ" sz="1600" dirty="0" err="1">
                <a:solidFill>
                  <a:schemeClr val="tx2"/>
                </a:solidFill>
              </a:rPr>
              <a:t>obyvatel</a:t>
            </a:r>
            <a:r>
              <a:rPr lang="cs-CZ" altLang="cs-CZ" sz="1600" dirty="0">
                <a:solidFill>
                  <a:schemeClr val="tx2"/>
                </a:solidFill>
              </a:rPr>
              <a:t> bez </a:t>
            </a:r>
            <a:r>
              <a:rPr lang="en-GB" altLang="cs-CZ" sz="1600" dirty="0" err="1">
                <a:solidFill>
                  <a:schemeClr val="tx2"/>
                </a:solidFill>
              </a:rPr>
              <a:t>povinně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zapojen</a:t>
            </a:r>
            <a:r>
              <a:rPr lang="cs-CZ" altLang="cs-CZ" sz="1600" dirty="0">
                <a:solidFill>
                  <a:schemeClr val="tx2"/>
                </a:solidFill>
              </a:rPr>
              <a:t>é provozovny </a:t>
            </a:r>
            <a:r>
              <a:rPr lang="en-GB" altLang="cs-CZ" sz="1600" dirty="0" err="1">
                <a:solidFill>
                  <a:schemeClr val="tx2"/>
                </a:solidFill>
              </a:rPr>
              <a:t>může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požádat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operátora</a:t>
            </a:r>
            <a:r>
              <a:rPr lang="en-GB" altLang="cs-CZ" sz="1600" dirty="0">
                <a:solidFill>
                  <a:schemeClr val="tx2"/>
                </a:solidFill>
              </a:rPr>
              <a:t> o </a:t>
            </a:r>
            <a:r>
              <a:rPr lang="en-GB" altLang="cs-CZ" sz="1600" dirty="0" err="1">
                <a:solidFill>
                  <a:schemeClr val="tx2"/>
                </a:solidFill>
              </a:rPr>
              <a:t>zřízení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sběrného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míst</a:t>
            </a:r>
            <a:r>
              <a:rPr lang="cs-CZ" altLang="cs-CZ" sz="1600" dirty="0">
                <a:solidFill>
                  <a:schemeClr val="tx2"/>
                </a:solidFill>
              </a:rPr>
              <a:t>a - o</a:t>
            </a:r>
            <a:r>
              <a:rPr lang="en-GB" altLang="cs-CZ" sz="1600" dirty="0" err="1">
                <a:solidFill>
                  <a:schemeClr val="tx2"/>
                </a:solidFill>
              </a:rPr>
              <a:t>perátor</a:t>
            </a:r>
            <a:r>
              <a:rPr lang="en-GB" altLang="cs-CZ" sz="1600" dirty="0">
                <a:solidFill>
                  <a:schemeClr val="tx2"/>
                </a:solidFill>
              </a:rPr>
              <a:t> je </a:t>
            </a:r>
            <a:r>
              <a:rPr lang="en-GB" altLang="cs-CZ" sz="1600" dirty="0" err="1">
                <a:solidFill>
                  <a:schemeClr val="tx2"/>
                </a:solidFill>
              </a:rPr>
              <a:t>povinen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cs-CZ" altLang="cs-CZ" sz="1600" dirty="0">
                <a:solidFill>
                  <a:schemeClr val="tx2"/>
                </a:solidFill>
              </a:rPr>
              <a:t>sběrné </a:t>
            </a:r>
            <a:r>
              <a:rPr lang="en-GB" altLang="cs-CZ" sz="1600" dirty="0" err="1">
                <a:solidFill>
                  <a:schemeClr val="tx2"/>
                </a:solidFill>
              </a:rPr>
              <a:t>místo</a:t>
            </a:r>
            <a:r>
              <a:rPr lang="en-GB" altLang="cs-CZ" sz="1600" dirty="0">
                <a:solidFill>
                  <a:schemeClr val="tx2"/>
                </a:solidFill>
              </a:rPr>
              <a:t> </a:t>
            </a:r>
            <a:r>
              <a:rPr lang="en-GB" altLang="cs-CZ" sz="1600" dirty="0" err="1">
                <a:solidFill>
                  <a:schemeClr val="tx2"/>
                </a:solidFill>
              </a:rPr>
              <a:t>zřídit</a:t>
            </a:r>
            <a:r>
              <a:rPr lang="cs-CZ" altLang="cs-CZ" sz="16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3372609"/>
      </p:ext>
    </p:extLst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41ABAD7-7A1F-4EFD-8BCE-9B37CC3EB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8249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>
                <a:solidFill>
                  <a:schemeClr val="tx1"/>
                </a:solidFill>
                <a:latin typeface="Roboto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9pPr>
          </a:lstStyle>
          <a:p>
            <a:pPr eaLnBrk="1" hangingPunct="1">
              <a:spcAft>
                <a:spcPts val="850"/>
              </a:spcAft>
              <a:buClr>
                <a:srgbClr val="008000"/>
              </a:buClr>
            </a:pPr>
            <a:r>
              <a:rPr lang="pl-PL" altLang="cs-CZ" sz="3200" b="1" u="sng">
                <a:cs typeface="Roboto" panose="020B0604020202020204" charset="0"/>
                <a:sym typeface="Verdana Bold"/>
              </a:rPr>
              <a:t>ZPŮSOBY ODBĚRU ZÁLOHOVANÝCH OBALŮ</a:t>
            </a:r>
            <a:endParaRPr lang="en-GB" altLang="cs-CZ" sz="3200" b="1" u="sng">
              <a:cs typeface="Roboto" panose="020B0604020202020204" charset="0"/>
              <a:sym typeface="Verdana Bold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5BA8EB0-EC75-4890-ADF7-3629D533E6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20763"/>
            <a:ext cx="8810625" cy="647700"/>
          </a:xfrm>
        </p:spPr>
        <p:txBody>
          <a:bodyPr lIns="91439" tIns="45719" rIns="91439" bIns="45719"/>
          <a:lstStyle/>
          <a:p>
            <a:pPr marL="342900" lvl="2" indent="-342900" eaLnBrk="1" fontAlgn="auto" hangingPunct="1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Automatizovaně/</a:t>
            </a:r>
            <a:r>
              <a:rPr lang="cs-CZ" altLang="cs-CZ" sz="1600" dirty="0" err="1">
                <a:solidFill>
                  <a:schemeClr val="tx2"/>
                </a:solidFill>
                <a:latin typeface="+mn-lt"/>
              </a:rPr>
              <a:t>poloautomatizovaně</a:t>
            </a: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/ručně</a:t>
            </a:r>
            <a:endParaRPr lang="cs-CZ" altLang="cs-CZ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844"/>
              </a:spcBef>
              <a:spcAft>
                <a:spcPts val="422"/>
              </a:spcAft>
              <a:buClr>
                <a:srgbClr val="008000"/>
              </a:buClr>
              <a:buFont typeface="Arial" panose="020B0604020202020204" pitchFamily="34" charset="0"/>
              <a:buNone/>
              <a:defRPr/>
            </a:pPr>
            <a:endParaRPr lang="en-GB" altLang="cs-CZ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BF3F5C-F831-41D2-83E4-4F82BC0D1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13" y="1809750"/>
            <a:ext cx="8823325" cy="760413"/>
          </a:xfrm>
        </p:spPr>
        <p:txBody>
          <a:bodyPr lIns="91439" tIns="45719" rIns="91439" bIns="45719" anchor="ctr"/>
          <a:lstStyle/>
          <a:p>
            <a:pPr algn="l" eaLnBrk="1" fontAlgn="auto" hangingPunct="1">
              <a:spcAft>
                <a:spcPts val="844"/>
              </a:spcAft>
              <a:buClr>
                <a:srgbClr val="008000"/>
              </a:buClr>
              <a:defRPr/>
            </a:pPr>
            <a:r>
              <a:rPr lang="pl-PL" altLang="cs-CZ" sz="3200" b="1" u="sng" kern="0" cap="al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Financování systému</a:t>
            </a:r>
            <a:endParaRPr lang="en-GB" altLang="cs-CZ" sz="3200" b="1" u="sng" kern="0" cap="al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39B5110-9070-4CCB-AC56-02F2A82A3E2D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2570163"/>
            <a:ext cx="8505825" cy="3667125"/>
          </a:xfrm>
        </p:spPr>
        <p:txBody>
          <a:bodyPr lIns="91439" tIns="45719" rIns="91439" bIns="45719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" panose="020B060402020202020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" panose="020B060402020202020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B060402020202020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" panose="020B060402020202020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eaLnBrk="1" fontAlgn="auto" hangingPunct="1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b="1" dirty="0">
                <a:solidFill>
                  <a:schemeClr val="tx2"/>
                </a:solidFill>
                <a:latin typeface="+mn-lt"/>
              </a:rPr>
              <a:t>poplatky výrobců</a:t>
            </a:r>
          </a:p>
          <a:p>
            <a:pPr marL="342900" lvl="2" indent="-342900" eaLnBrk="1" fontAlgn="auto" hangingPunct="1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b="1" dirty="0">
                <a:solidFill>
                  <a:schemeClr val="tx2"/>
                </a:solidFill>
                <a:latin typeface="+mn-lt"/>
              </a:rPr>
              <a:t>výnosy z prodeje druhotných surovin</a:t>
            </a:r>
          </a:p>
          <a:p>
            <a:pPr marL="342900" lvl="2" indent="-342900" eaLnBrk="1" fontAlgn="auto" hangingPunct="1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b="1" dirty="0">
                <a:solidFill>
                  <a:schemeClr val="tx2"/>
                </a:solidFill>
                <a:latin typeface="+mn-lt"/>
              </a:rPr>
              <a:t>nevyplacené zálohy</a:t>
            </a:r>
          </a:p>
          <a:p>
            <a:pPr marL="828199" lvl="4" indent="0" algn="just" eaLnBrk="1" fontAlgn="auto" hangingPunct="1">
              <a:spcBef>
                <a:spcPts val="844"/>
              </a:spcBef>
              <a:spcAft>
                <a:spcPts val="422"/>
              </a:spcAft>
              <a:buClr>
                <a:srgbClr val="008000"/>
              </a:buClr>
              <a:buFont typeface="Arial" panose="020B0604020202020204" pitchFamily="34" charset="0"/>
              <a:buNone/>
              <a:defRPr/>
            </a:pPr>
            <a:endParaRPr lang="cs-CZ" altLang="cs-CZ" sz="2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00381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6864" cy="1944216"/>
          </a:xfrm>
        </p:spPr>
        <p:txBody>
          <a:bodyPr>
            <a:noAutofit/>
          </a:bodyPr>
          <a:lstStyle/>
          <a:p>
            <a:pPr algn="ctr"/>
            <a:r>
              <a:rPr lang="cs-CZ" sz="4000" u="sng" dirty="0"/>
              <a:t>Návrh nového nařízení o obalech a obalových odpadech</a:t>
            </a:r>
          </a:p>
        </p:txBody>
      </p:sp>
    </p:spTree>
    <p:extLst>
      <p:ext uri="{BB962C8B-B14F-4D97-AF65-F5344CB8AC3E}">
        <p14:creationId xmlns:p14="http://schemas.microsoft.com/office/powerpoint/2010/main" val="2266489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6864" cy="1944216"/>
          </a:xfrm>
        </p:spPr>
        <p:txBody>
          <a:bodyPr>
            <a:noAutofit/>
          </a:bodyPr>
          <a:lstStyle/>
          <a:p>
            <a:pPr algn="ctr"/>
            <a:r>
              <a:rPr lang="cs-CZ" sz="4000" u="sng" dirty="0"/>
              <a:t>Novela zákona o obalech</a:t>
            </a:r>
            <a:br>
              <a:rPr lang="cs-CZ" sz="4000" u="sng" dirty="0"/>
            </a:br>
            <a:r>
              <a:rPr lang="cs-CZ" sz="4000" u="sng" dirty="0"/>
              <a:t>reklamní letáky</a:t>
            </a:r>
          </a:p>
        </p:txBody>
      </p:sp>
    </p:spTree>
    <p:extLst>
      <p:ext uri="{BB962C8B-B14F-4D97-AF65-F5344CB8AC3E}">
        <p14:creationId xmlns:p14="http://schemas.microsoft.com/office/powerpoint/2010/main" val="192480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41ABAD7-7A1F-4EFD-8BCE-9B37CC3EB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8249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>
                <a:solidFill>
                  <a:schemeClr val="tx1"/>
                </a:solidFill>
                <a:latin typeface="Roboto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B0604020202020204" charset="0"/>
              </a:defRPr>
            </a:lvl9pPr>
          </a:lstStyle>
          <a:p>
            <a:pPr eaLnBrk="1" hangingPunct="1">
              <a:spcAft>
                <a:spcPts val="850"/>
              </a:spcAft>
              <a:buClr>
                <a:srgbClr val="008000"/>
              </a:buClr>
            </a:pPr>
            <a:r>
              <a:rPr lang="pl-PL" altLang="cs-CZ" sz="3200" b="1" u="sng" dirty="0">
                <a:cs typeface="Roboto" panose="020B0604020202020204" charset="0"/>
                <a:sym typeface="Verdana Bold"/>
              </a:rPr>
              <a:t>Novela zákona o obalech - reklamní letáky</a:t>
            </a:r>
            <a:endParaRPr lang="en-GB" altLang="cs-CZ" sz="3200" b="1" u="sng" dirty="0">
              <a:cs typeface="Roboto" panose="020B0604020202020204" charset="0"/>
              <a:sym typeface="Verdana Bold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5BA8EB0-EC75-4890-ADF7-3629D533E6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20762"/>
            <a:ext cx="8810625" cy="3560366"/>
          </a:xfrm>
        </p:spPr>
        <p:txBody>
          <a:bodyPr lIns="91439" tIns="45719" rIns="91439" bIns="45719"/>
          <a:lstStyle/>
          <a:p>
            <a:pPr marL="342900" lvl="2" indent="-342900" eaLnBrk="1" fontAlgn="auto" hangingPunct="1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+mn-lt"/>
              </a:rPr>
              <a:t>MŽP chce legislativně řešit i další komodity, které se objevují v obecních systémech.</a:t>
            </a:r>
          </a:p>
          <a:p>
            <a:pPr marL="342900" lvl="2" indent="-342900" eaLnBrk="1" fontAlgn="auto" hangingPunct="1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cs typeface="Arial" panose="020B0604020202020204" pitchFamily="34" charset="0"/>
              </a:rPr>
              <a:t>MŽP se v současnosti zabývá problematikou letáků a možnostmi jejich zahrnutí do systému z hlediska úhrady nákladů pro obce.</a:t>
            </a:r>
          </a:p>
          <a:p>
            <a:pPr marL="342900" lvl="2" indent="-342900" eaLnBrk="1" fontAlgn="auto" hangingPunct="1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součástí novely o obalech.</a:t>
            </a:r>
          </a:p>
          <a:p>
            <a:pPr marL="342900" lvl="2" indent="-342900" eaLnBrk="1" fontAlgn="auto" hangingPunct="1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Letáky v ČR</a:t>
            </a: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3" indent="-342900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průměru cca 5% v modrém kontejneru.</a:t>
            </a:r>
          </a:p>
          <a:p>
            <a:pPr marL="800100" lvl="3" indent="-342900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mld. kusů ročně/ 400 kusů na obyvatele (2018).</a:t>
            </a:r>
          </a:p>
          <a:p>
            <a:pPr marL="800100" lvl="3" indent="-342900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Tištěné letáky čte alespoň občas 72 procent české populace (2022/ STEM). </a:t>
            </a:r>
          </a:p>
          <a:p>
            <a:pPr marL="342900" lvl="2" indent="-342900" eaLnBrk="1" fontAlgn="auto" hangingPunct="1">
              <a:lnSpc>
                <a:spcPct val="150000"/>
              </a:lnSpc>
              <a:spcAft>
                <a:spcPts val="422"/>
              </a:spcAft>
              <a:buClr>
                <a:srgbClr val="008000"/>
              </a:buClr>
              <a:defRPr/>
            </a:pPr>
            <a:endParaRPr lang="cs-CZ" altLang="cs-CZ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844"/>
              </a:spcBef>
              <a:spcAft>
                <a:spcPts val="422"/>
              </a:spcAft>
              <a:buClr>
                <a:srgbClr val="008000"/>
              </a:buClr>
              <a:buFont typeface="Arial" panose="020B0604020202020204" pitchFamily="34" charset="0"/>
              <a:buNone/>
              <a:defRPr/>
            </a:pPr>
            <a:endParaRPr lang="en-GB" altLang="cs-CZ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62966"/>
      </p:ext>
    </p:extLst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43608" y="3005637"/>
            <a:ext cx="5616624" cy="967375"/>
          </a:xfrm>
        </p:spPr>
        <p:txBody>
          <a:bodyPr>
            <a:noAutofit/>
          </a:bodyPr>
          <a:lstStyle/>
          <a:p>
            <a:r>
              <a:rPr lang="cs-CZ" sz="4000" u="sng" dirty="0"/>
              <a:t>Děkuji za pozornost</a:t>
            </a:r>
          </a:p>
        </p:txBody>
      </p:sp>
      <p:pic>
        <p:nvPicPr>
          <p:cNvPr id="7" name="Zástupný symbol pro obrázek 5">
            <a:extLst>
              <a:ext uri="{FF2B5EF4-FFF2-40B4-BE49-F238E27FC236}">
                <a16:creationId xmlns:a16="http://schemas.microsoft.com/office/drawing/2014/main" id="{F6BDACB3-6377-4126-8239-98EF0A1499E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6916738" y="1084263"/>
            <a:ext cx="1684337" cy="4810125"/>
          </a:xfrm>
        </p:spPr>
      </p:pic>
    </p:spTree>
    <p:extLst>
      <p:ext uri="{BB962C8B-B14F-4D97-AF65-F5344CB8AC3E}">
        <p14:creationId xmlns:p14="http://schemas.microsoft.com/office/powerpoint/2010/main" val="2000448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A1B7EC3-A82E-4077-B33A-7A2795D5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57563"/>
            <a:ext cx="5543550" cy="1584325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2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Ing. Bc. Jan </a:t>
            </a:r>
            <a:r>
              <a:rPr lang="cs-CZ" altLang="cs-CZ" sz="2000" cap="none" dirty="0" err="1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Maršák</a:t>
            </a:r>
            <a:r>
              <a:rPr lang="cs-CZ" altLang="cs-CZ" sz="2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, Ph.D.</a:t>
            </a:r>
            <a:br>
              <a:rPr lang="cs-CZ" altLang="cs-CZ" sz="2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2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pověřený řízením</a:t>
            </a:r>
            <a:br>
              <a:rPr lang="cs-CZ" altLang="cs-CZ" sz="2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2000" b="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Odbor cirkulární ekonomiky a odpadů</a:t>
            </a:r>
            <a:br>
              <a:rPr lang="cs-CZ" altLang="cs-CZ" sz="2000" b="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2000" b="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Ministerstvo životního prostředí</a:t>
            </a:r>
            <a:br>
              <a:rPr lang="cs-CZ" altLang="cs-CZ" sz="2000" b="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2000" b="0" cap="none" dirty="0">
                <a:solidFill>
                  <a:srgbClr val="92D05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  <a:hlinkClick r:id="rId2"/>
              </a:rPr>
              <a:t>jan.marsak@mzp.cz</a:t>
            </a:r>
            <a:r>
              <a:rPr lang="cs-CZ" altLang="cs-CZ" sz="2000" b="0" cap="none" dirty="0">
                <a:solidFill>
                  <a:srgbClr val="92D05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 </a:t>
            </a:r>
            <a:br>
              <a:rPr lang="cs-CZ" altLang="cs-CZ" sz="2000" cap="none" dirty="0">
                <a:latin typeface="Roboto" panose="020B0604020202020204" charset="0"/>
                <a:cs typeface="Roboto" panose="020B0604020202020204" charset="0"/>
              </a:rPr>
            </a:br>
            <a:endParaRPr lang="cs-CZ" altLang="cs-CZ" sz="2000" cap="none" dirty="0">
              <a:latin typeface="Roboto" panose="020B0604020202020204" charset="0"/>
              <a:cs typeface="Roboto" panose="020B0604020202020204" charset="0"/>
            </a:endParaRPr>
          </a:p>
        </p:txBody>
      </p:sp>
      <p:pic>
        <p:nvPicPr>
          <p:cNvPr id="28675" name="Obrázek 3">
            <a:extLst>
              <a:ext uri="{FF2B5EF4-FFF2-40B4-BE49-F238E27FC236}">
                <a16:creationId xmlns:a16="http://schemas.microsoft.com/office/drawing/2014/main" id="{BFE09EFE-0911-48C2-84AF-D772DBFA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549275"/>
            <a:ext cx="19240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467544" y="1628801"/>
            <a:ext cx="6192688" cy="403244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Evropská komise zveřejnila 30. 11. 2022.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Změna legislativní formy - směrnice           nařízení</a:t>
            </a: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Komplexní regulace problematiky všech obalů a jejich životního cyklu prostřednictvím přímo účinného nařízení.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Hlavní cíl  - </a:t>
            </a: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snížení množství obalových dopadů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Snaha o </a:t>
            </a: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větší míru harmonizace</a:t>
            </a: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 mezi zeměmi EU.</a:t>
            </a:r>
          </a:p>
          <a:p>
            <a:endParaRPr lang="cs-CZ" sz="2000" b="1" u="sng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Struktura návrhu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Návrh nařízení – </a:t>
            </a: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12 kapitol, 65 článků a 13 příloh</a:t>
            </a: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i="1" dirty="0">
                <a:latin typeface="+mn-lt"/>
                <a:ea typeface="Roboto" panose="020B0604020202020204" charset="0"/>
                <a:cs typeface="Roboto" panose="020B0604020202020204" charset="0"/>
              </a:rPr>
              <a:t>Stávající směrnice – 25 článků a 4 přílohy</a:t>
            </a: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lvl="4" indent="0">
              <a:buNone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468313" lvl="1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44893" y="476672"/>
            <a:ext cx="5904656" cy="967375"/>
          </a:xfrm>
        </p:spPr>
        <p:txBody>
          <a:bodyPr>
            <a:normAutofit fontScale="90000"/>
          </a:bodyPr>
          <a:lstStyle/>
          <a:p>
            <a:r>
              <a:rPr lang="cs-CZ" sz="3200" u="sng" dirty="0"/>
              <a:t>nařízení o obalech a obalových odpadech</a:t>
            </a:r>
          </a:p>
        </p:txBody>
      </p:sp>
      <p:pic>
        <p:nvPicPr>
          <p:cNvPr id="7" name="Zástupný symbol pro obrázek 5">
            <a:extLst>
              <a:ext uri="{FF2B5EF4-FFF2-40B4-BE49-F238E27FC236}">
                <a16:creationId xmlns:a16="http://schemas.microsoft.com/office/drawing/2014/main" id="{F6BDACB3-6377-4126-8239-98EF0A1499E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6916738" y="1084263"/>
            <a:ext cx="1684337" cy="4810125"/>
          </a:xfr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CE4627F8-E9B4-4540-BF88-509D884B83F8}"/>
              </a:ext>
            </a:extLst>
          </p:cNvPr>
          <p:cNvSpPr/>
          <p:nvPr/>
        </p:nvSpPr>
        <p:spPr>
          <a:xfrm>
            <a:off x="4932040" y="2132856"/>
            <a:ext cx="576064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2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467544" y="1628801"/>
            <a:ext cx="5904656" cy="446449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Priority návrhu dle Evropské komise.</a:t>
            </a: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předcházení vzniku obalových odpadů,</a:t>
            </a: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snížení množství obalů a obalových odpadů,</a:t>
            </a: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nahrazení jednorázových plastových obalů opakovaně použitelnými,</a:t>
            </a: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plná recyklovatelnost obalů ekonomicky přijatelným způsobem,</a:t>
            </a: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zvyšování množství recyklovaných plastů v obalech prostřednictvím povinných cílů,</a:t>
            </a: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zákaz některých obalových formátů,</a:t>
            </a:r>
          </a:p>
          <a:p>
            <a:pPr marL="446088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informovanost spotřebitelů.</a:t>
            </a:r>
          </a:p>
          <a:p>
            <a:endParaRPr lang="cs-CZ" sz="2000" b="1" u="sng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lvl="4" indent="0">
              <a:buNone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468313" lvl="1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44893" y="476672"/>
            <a:ext cx="5904656" cy="967375"/>
          </a:xfrm>
        </p:spPr>
        <p:txBody>
          <a:bodyPr>
            <a:normAutofit fontScale="90000"/>
          </a:bodyPr>
          <a:lstStyle/>
          <a:p>
            <a:r>
              <a:rPr lang="cs-CZ" sz="3200" u="sng" dirty="0"/>
              <a:t>nařízení o obalech a obalových odpadech</a:t>
            </a:r>
          </a:p>
        </p:txBody>
      </p:sp>
      <p:pic>
        <p:nvPicPr>
          <p:cNvPr id="7" name="Zástupný symbol pro obrázek 5">
            <a:extLst>
              <a:ext uri="{FF2B5EF4-FFF2-40B4-BE49-F238E27FC236}">
                <a16:creationId xmlns:a16="http://schemas.microsoft.com/office/drawing/2014/main" id="{F6BDACB3-6377-4126-8239-98EF0A1499E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6916738" y="1084263"/>
            <a:ext cx="1684337" cy="4810125"/>
          </a:xfrm>
        </p:spPr>
      </p:pic>
    </p:spTree>
    <p:extLst>
      <p:ext uri="{BB962C8B-B14F-4D97-AF65-F5344CB8AC3E}">
        <p14:creationId xmlns:p14="http://schemas.microsoft.com/office/powerpoint/2010/main" val="158286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329234" y="2005437"/>
            <a:ext cx="6225549" cy="367240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Klíčové aspekty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Nové definice a změna stávajících definic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Recyklovatelnost obalů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Recyklovaný obsah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Zákaz uvádění některých obalů na trh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Povinná </a:t>
            </a:r>
            <a:r>
              <a:rPr lang="cs-CZ" sz="2000" b="1" dirty="0" err="1">
                <a:latin typeface="+mn-lt"/>
                <a:ea typeface="Roboto" panose="020B0604020202020204" charset="0"/>
                <a:cs typeface="Roboto" panose="020B0604020202020204" charset="0"/>
              </a:rPr>
              <a:t>kompostovatelnost</a:t>
            </a: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 vybraných druhů obalů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Předcházení vzniku obalů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Opatření proti nadměrným obalům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Minimalizace volného objemu obalů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9234" y="836711"/>
            <a:ext cx="5904656" cy="1152127"/>
          </a:xfrm>
        </p:spPr>
        <p:txBody>
          <a:bodyPr>
            <a:normAutofit/>
          </a:bodyPr>
          <a:lstStyle/>
          <a:p>
            <a:r>
              <a:rPr lang="cs-CZ" sz="3200" u="sng" dirty="0"/>
              <a:t>nařízení o obalech a obalových odpadech</a:t>
            </a:r>
          </a:p>
        </p:txBody>
      </p:sp>
      <p:pic>
        <p:nvPicPr>
          <p:cNvPr id="7" name="Zástupný symbol pro obrázek 5">
            <a:extLst>
              <a:ext uri="{FF2B5EF4-FFF2-40B4-BE49-F238E27FC236}">
                <a16:creationId xmlns:a16="http://schemas.microsoft.com/office/drawing/2014/main" id="{6FCCD817-4CAD-4194-A82F-DFE8886364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6894850" y="836711"/>
            <a:ext cx="1684337" cy="4810125"/>
          </a:xfrm>
        </p:spPr>
      </p:pic>
    </p:spTree>
    <p:extLst>
      <p:ext uri="{BB962C8B-B14F-4D97-AF65-F5344CB8AC3E}">
        <p14:creationId xmlns:p14="http://schemas.microsoft.com/office/powerpoint/2010/main" val="328277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456610" y="1988838"/>
            <a:ext cx="6225549" cy="352839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Klíčové aspekty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Cíle pro opětovné využití (</a:t>
            </a:r>
            <a:r>
              <a:rPr lang="cs-CZ" sz="2000" b="1" i="1" dirty="0">
                <a:latin typeface="+mn-lt"/>
                <a:ea typeface="Roboto" panose="020B0604020202020204" charset="0"/>
                <a:cs typeface="Roboto" panose="020B0604020202020204" charset="0"/>
              </a:rPr>
              <a:t>re-use</a:t>
            </a: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) a opětovné plnění (</a:t>
            </a:r>
            <a:r>
              <a:rPr lang="cs-CZ" sz="2000" b="1" i="1" dirty="0" err="1">
                <a:latin typeface="+mn-lt"/>
                <a:ea typeface="Roboto" panose="020B0604020202020204" charset="0"/>
                <a:cs typeface="Roboto" panose="020B0604020202020204" charset="0"/>
              </a:rPr>
              <a:t>refill</a:t>
            </a: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Značení obalů a harmonizace značení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Zálohové systémy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Cíle pro omezení spotřeby lehkých plastových tašek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  <a:ea typeface="Roboto" panose="020B0604020202020204" charset="0"/>
                <a:cs typeface="Roboto" panose="020B0604020202020204" charset="0"/>
              </a:rPr>
              <a:t>Zelené veřejné zakázky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64813" y="836711"/>
            <a:ext cx="5904656" cy="1152127"/>
          </a:xfrm>
        </p:spPr>
        <p:txBody>
          <a:bodyPr>
            <a:normAutofit/>
          </a:bodyPr>
          <a:lstStyle/>
          <a:p>
            <a:r>
              <a:rPr lang="cs-CZ" sz="3200" u="sng" dirty="0"/>
              <a:t>nařízení o obalech a obalových odpadech</a:t>
            </a:r>
          </a:p>
        </p:txBody>
      </p:sp>
      <p:pic>
        <p:nvPicPr>
          <p:cNvPr id="7" name="Zástupný symbol pro obrázek 5">
            <a:extLst>
              <a:ext uri="{FF2B5EF4-FFF2-40B4-BE49-F238E27FC236}">
                <a16:creationId xmlns:a16="http://schemas.microsoft.com/office/drawing/2014/main" id="{6FCCD817-4CAD-4194-A82F-DFE8886364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6894850" y="836711"/>
            <a:ext cx="1684337" cy="4810125"/>
          </a:xfrm>
        </p:spPr>
      </p:pic>
    </p:spTree>
    <p:extLst>
      <p:ext uri="{BB962C8B-B14F-4D97-AF65-F5344CB8AC3E}">
        <p14:creationId xmlns:p14="http://schemas.microsoft.com/office/powerpoint/2010/main" val="68796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39552" y="2221978"/>
            <a:ext cx="6120680" cy="42313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Stav projednávání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Rada</a:t>
            </a:r>
          </a:p>
          <a:p>
            <a:pPr marL="449263" lvl="4" indent="-271463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000000"/>
                </a:solidFill>
                <a:latin typeface="+mn-lt"/>
                <a:ea typeface="Roboto" panose="020B0604020202020204" charset="0"/>
                <a:cs typeface="Roboto" panose="020B0604020202020204" charset="0"/>
              </a:rPr>
              <a:t>CZ PRES – 5. 12. 2022 – představení návrhu členským zemím ze strany EK.</a:t>
            </a:r>
            <a:r>
              <a:rPr lang="cs-CZ" sz="1800" b="1" dirty="0">
                <a:latin typeface="+mn-lt"/>
                <a:ea typeface="Roboto" panose="020B0604020202020204" charset="0"/>
                <a:cs typeface="Roboto" panose="020B0604020202020204" charset="0"/>
              </a:rPr>
              <a:t> </a:t>
            </a:r>
          </a:p>
          <a:p>
            <a:pPr marL="449263" lvl="4" indent="-271463">
              <a:buFont typeface="Wingdings" panose="05000000000000000000" pitchFamily="2" charset="2"/>
              <a:buChar char="Ø"/>
            </a:pPr>
            <a:r>
              <a:rPr lang="cs-CZ" sz="1800" b="1" dirty="0">
                <a:latin typeface="+mn-lt"/>
                <a:ea typeface="Roboto" panose="020B0604020202020204" charset="0"/>
                <a:cs typeface="Roboto" panose="020B0604020202020204" charset="0"/>
              </a:rPr>
              <a:t>Zahájení projednávání návrhu – předsednictví Švédska. </a:t>
            </a:r>
          </a:p>
          <a:p>
            <a:pPr marL="449263" lvl="4" indent="-271463">
              <a:buFont typeface="Wingdings" panose="05000000000000000000" pitchFamily="2" charset="2"/>
              <a:buChar char="Ø"/>
            </a:pPr>
            <a:r>
              <a:rPr lang="cs-CZ" sz="1800" b="1" dirty="0">
                <a:latin typeface="+mn-lt"/>
                <a:ea typeface="Roboto" panose="020B0604020202020204" charset="0"/>
                <a:cs typeface="Roboto" panose="020B0604020202020204" charset="0"/>
              </a:rPr>
              <a:t>Velmi intenzivní diskuse (2 jednání měsíčně na úrovni pracovní skupiny, příprava revidovaného textu). </a:t>
            </a:r>
          </a:p>
          <a:p>
            <a:pPr marL="449263" lvl="4" indent="-271463">
              <a:buFont typeface="Wingdings" panose="05000000000000000000" pitchFamily="2" charset="2"/>
              <a:buChar char="Ø"/>
            </a:pPr>
            <a:r>
              <a:rPr lang="cs-CZ" sz="1800" b="1" dirty="0">
                <a:latin typeface="+mn-lt"/>
                <a:ea typeface="Roboto" panose="020B0604020202020204" charset="0"/>
                <a:cs typeface="Roboto" panose="020B0604020202020204" charset="0"/>
              </a:rPr>
              <a:t>Politická diskuse ministrů ŽP (Rada ŽP) – 16. 3. 2023</a:t>
            </a:r>
          </a:p>
          <a:p>
            <a:pPr marL="449263" lvl="4" indent="-271463">
              <a:buFont typeface="Wingdings" panose="05000000000000000000" pitchFamily="2" charset="2"/>
              <a:buChar char="Ø"/>
            </a:pPr>
            <a:r>
              <a:rPr lang="cs-CZ" sz="1800" b="1" dirty="0">
                <a:latin typeface="+mn-lt"/>
                <a:ea typeface="Roboto" panose="020B0604020202020204" charset="0"/>
                <a:cs typeface="Roboto" panose="020B0604020202020204" charset="0"/>
              </a:rPr>
              <a:t>Pokračování projednávání návrhu během předsednictví Španělska v 2. pol. roku 2023</a:t>
            </a:r>
          </a:p>
          <a:p>
            <a:pPr marL="449263" lvl="4" indent="-271463">
              <a:buFont typeface="Wingdings" panose="05000000000000000000" pitchFamily="2" charset="2"/>
              <a:buChar char="Ø"/>
            </a:pPr>
            <a:endParaRPr lang="cs-CZ" sz="1800" b="1" i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lvl="1" indent="0">
              <a:buNone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11560" y="1084263"/>
            <a:ext cx="5904656" cy="1008112"/>
          </a:xfrm>
        </p:spPr>
        <p:txBody>
          <a:bodyPr>
            <a:normAutofit/>
          </a:bodyPr>
          <a:lstStyle/>
          <a:p>
            <a:r>
              <a:rPr lang="cs-CZ" sz="3200" u="sng" dirty="0"/>
              <a:t>nařízení o obalech a obalových odpadech</a:t>
            </a:r>
          </a:p>
        </p:txBody>
      </p:sp>
      <p:pic>
        <p:nvPicPr>
          <p:cNvPr id="7" name="Zástupný symbol pro obrázek 5">
            <a:extLst>
              <a:ext uri="{FF2B5EF4-FFF2-40B4-BE49-F238E27FC236}">
                <a16:creationId xmlns:a16="http://schemas.microsoft.com/office/drawing/2014/main" id="{6FCCD817-4CAD-4194-A82F-DFE8886364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6916738" y="1084263"/>
            <a:ext cx="1684337" cy="4810125"/>
          </a:xfrm>
        </p:spPr>
      </p:pic>
    </p:spTree>
    <p:extLst>
      <p:ext uri="{BB962C8B-B14F-4D97-AF65-F5344CB8AC3E}">
        <p14:creationId xmlns:p14="http://schemas.microsoft.com/office/powerpoint/2010/main" val="184521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39552" y="2221978"/>
            <a:ext cx="6120680" cy="42313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Stav projednávání</a:t>
            </a:r>
          </a:p>
          <a:p>
            <a:pPr marL="449263" lvl="4" indent="-271463">
              <a:buFont typeface="Wingdings" panose="05000000000000000000" pitchFamily="2" charset="2"/>
              <a:buChar char="Ø"/>
            </a:pPr>
            <a:r>
              <a:rPr lang="cs-CZ" sz="1800" b="1" u="sng" dirty="0">
                <a:solidFill>
                  <a:srgbClr val="000000"/>
                </a:solidFill>
                <a:latin typeface="+mn-lt"/>
                <a:ea typeface="Roboto" panose="020B0604020202020204" charset="0"/>
                <a:cs typeface="Roboto" panose="020B0604020202020204" charset="0"/>
              </a:rPr>
              <a:t>Evropský parlament</a:t>
            </a:r>
            <a:r>
              <a:rPr lang="cs-CZ" sz="1800" b="1" dirty="0">
                <a:solidFill>
                  <a:srgbClr val="000000"/>
                </a:solidFill>
                <a:latin typeface="+mn-lt"/>
                <a:ea typeface="Roboto" panose="020B0604020202020204" charset="0"/>
                <a:cs typeface="Roboto" panose="020B0604020202020204" charset="0"/>
              </a:rPr>
              <a:t> (předběžný harmonogram):</a:t>
            </a:r>
          </a:p>
          <a:p>
            <a:pPr marL="982663" lvl="4" indent="-271463">
              <a:buFont typeface="Wingdings" panose="05000000000000000000" pitchFamily="2" charset="2"/>
              <a:buChar char="Ø"/>
            </a:pPr>
            <a:r>
              <a:rPr lang="cs-CZ" sz="1800" b="1" i="1" dirty="0">
                <a:latin typeface="+mn-lt"/>
                <a:ea typeface="Roboto" panose="020B0604020202020204" charset="0"/>
                <a:cs typeface="Roboto" panose="020B0604020202020204" charset="0"/>
              </a:rPr>
              <a:t>20. 9. - hlasování o návrhu zprávy ve výboru ENVI</a:t>
            </a:r>
          </a:p>
          <a:p>
            <a:pPr marL="982663" lvl="4" indent="-271463">
              <a:buFont typeface="Wingdings" panose="05000000000000000000" pitchFamily="2" charset="2"/>
              <a:buChar char="Ø"/>
            </a:pPr>
            <a:r>
              <a:rPr lang="cs-CZ" sz="1800" b="1" i="1" dirty="0">
                <a:latin typeface="+mn-lt"/>
                <a:ea typeface="Roboto" panose="020B0604020202020204" charset="0"/>
                <a:cs typeface="Roboto" panose="020B0604020202020204" charset="0"/>
              </a:rPr>
              <a:t>2. 10. - hlasování na plénu</a:t>
            </a:r>
          </a:p>
          <a:p>
            <a:pPr marL="177800" lvl="4" indent="0">
              <a:buNone/>
            </a:pPr>
            <a:endParaRPr lang="cs-CZ" sz="1800" b="1" i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177800" lvl="4" indent="0">
              <a:buNone/>
            </a:pPr>
            <a:endParaRPr lang="cs-CZ" sz="1800" b="1" i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449263" lvl="4" indent="-271463">
              <a:buFont typeface="Wingdings" panose="05000000000000000000" pitchFamily="2" charset="2"/>
              <a:buChar char="Ø"/>
            </a:pPr>
            <a:r>
              <a:rPr lang="cs-CZ" sz="1800" b="1" i="1" u="sng" dirty="0">
                <a:latin typeface="+mn-lt"/>
                <a:ea typeface="Roboto" panose="020B0604020202020204" charset="0"/>
                <a:cs typeface="Roboto" panose="020B0604020202020204" charset="0"/>
              </a:rPr>
              <a:t>Schválení návrhu - ?</a:t>
            </a:r>
            <a:r>
              <a:rPr lang="cs-CZ" sz="1800" b="1" dirty="0">
                <a:latin typeface="+mn-lt"/>
                <a:ea typeface="Roboto" panose="020B0604020202020204" charset="0"/>
                <a:cs typeface="Roboto" panose="020B0604020202020204" charset="0"/>
              </a:rPr>
              <a:t>  </a:t>
            </a:r>
            <a:endParaRPr lang="cs-CZ" sz="1800" b="1" dirty="0">
              <a:solidFill>
                <a:srgbClr val="000000"/>
              </a:solidFill>
              <a:latin typeface="roboto"/>
              <a:ea typeface="Roboto" panose="020B0604020202020204" charset="0"/>
              <a:cs typeface="Roboto" panose="020B0604020202020204" charset="0"/>
            </a:endParaRPr>
          </a:p>
          <a:p>
            <a:pPr lvl="4" indent="0">
              <a:buNone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468313" lvl="1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11560" y="1084263"/>
            <a:ext cx="5904656" cy="1008112"/>
          </a:xfrm>
        </p:spPr>
        <p:txBody>
          <a:bodyPr>
            <a:normAutofit/>
          </a:bodyPr>
          <a:lstStyle/>
          <a:p>
            <a:r>
              <a:rPr lang="cs-CZ" sz="3200" u="sng" dirty="0"/>
              <a:t>nařízení o obalech a obalových odpadech</a:t>
            </a:r>
          </a:p>
        </p:txBody>
      </p:sp>
      <p:pic>
        <p:nvPicPr>
          <p:cNvPr id="7" name="Zástupný symbol pro obrázek 5">
            <a:extLst>
              <a:ext uri="{FF2B5EF4-FFF2-40B4-BE49-F238E27FC236}">
                <a16:creationId xmlns:a16="http://schemas.microsoft.com/office/drawing/2014/main" id="{6FCCD817-4CAD-4194-A82F-DFE8886364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6916738" y="1084263"/>
            <a:ext cx="1684337" cy="4810125"/>
          </a:xfrm>
        </p:spPr>
      </p:pic>
    </p:spTree>
    <p:extLst>
      <p:ext uri="{BB962C8B-B14F-4D97-AF65-F5344CB8AC3E}">
        <p14:creationId xmlns:p14="http://schemas.microsoft.com/office/powerpoint/2010/main" val="411624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6690" y="2060847"/>
            <a:ext cx="6410047" cy="46085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Pozice ČR</a:t>
            </a:r>
          </a:p>
          <a:p>
            <a:pPr marL="360363" lvl="4" indent="-277813">
              <a:buFont typeface="Wingdings" panose="05000000000000000000" pitchFamily="2" charset="2"/>
              <a:buChar char="Ø"/>
            </a:pPr>
            <a:r>
              <a:rPr lang="cs-CZ" sz="1800" b="1" i="1" u="sng" dirty="0">
                <a:latin typeface="+mn-lt"/>
                <a:ea typeface="Roboto" panose="020B0604020202020204" charset="0"/>
                <a:cs typeface="Roboto" panose="020B0604020202020204" charset="0"/>
              </a:rPr>
              <a:t>Struktura návrhu a zvolená právní forma</a:t>
            </a:r>
            <a:r>
              <a:rPr lang="cs-CZ" sz="18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 </a:t>
            </a:r>
          </a:p>
          <a:p>
            <a:pPr marL="360363" lvl="4" indent="-277813">
              <a:buFont typeface="Wingdings" panose="05000000000000000000" pitchFamily="2" charset="2"/>
              <a:buChar char="Ø"/>
            </a:pPr>
            <a:r>
              <a:rPr lang="cs-CZ" sz="1800" b="1" i="1" u="sng" dirty="0">
                <a:latin typeface="+mn-lt"/>
                <a:ea typeface="Roboto" panose="020B0604020202020204" charset="0"/>
                <a:cs typeface="Roboto" panose="020B0604020202020204" charset="0"/>
              </a:rPr>
              <a:t>Termíny plnění povinností</a:t>
            </a:r>
            <a:r>
              <a:rPr lang="cs-CZ" sz="1800" b="1" u="sng" dirty="0">
                <a:latin typeface="+mn-lt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cs-CZ" sz="1800" b="1" dirty="0">
                <a:latin typeface="+mn-lt"/>
                <a:ea typeface="Roboto" panose="020B0604020202020204" charset="0"/>
                <a:cs typeface="Roboto" panose="020B0604020202020204" charset="0"/>
              </a:rPr>
              <a:t>– některé termíny nereálné; je potřeba mít realistické termíny plnění.</a:t>
            </a:r>
          </a:p>
          <a:p>
            <a:pPr marL="360363" lvl="4" indent="-277813">
              <a:buFont typeface="Wingdings" panose="05000000000000000000" pitchFamily="2" charset="2"/>
              <a:buChar char="Ø"/>
            </a:pPr>
            <a:r>
              <a:rPr lang="cs-CZ" sz="1800" b="1" i="1" u="sng" dirty="0">
                <a:solidFill>
                  <a:srgbClr val="000000"/>
                </a:solidFill>
                <a:latin typeface="+mn-lt"/>
                <a:ea typeface="Roboto" panose="020B0604020202020204" charset="0"/>
                <a:cs typeface="Roboto" panose="020B0604020202020204" charset="0"/>
              </a:rPr>
              <a:t>Sekundární legislativa </a:t>
            </a:r>
            <a:r>
              <a:rPr lang="cs-CZ" sz="1800" dirty="0">
                <a:solidFill>
                  <a:srgbClr val="000000"/>
                </a:solidFill>
                <a:latin typeface="+mn-lt"/>
                <a:ea typeface="Roboto" panose="020B0604020202020204" charset="0"/>
                <a:cs typeface="Roboto" panose="020B0604020202020204" charset="0"/>
              </a:rPr>
              <a:t>- </a:t>
            </a:r>
            <a:r>
              <a:rPr lang="cs-CZ" sz="1800" b="1" dirty="0">
                <a:solidFill>
                  <a:srgbClr val="000000"/>
                </a:solidFill>
                <a:latin typeface="+mn-lt"/>
                <a:ea typeface="Roboto" panose="020B0604020202020204" charset="0"/>
                <a:cs typeface="Roboto" panose="020B0604020202020204" charset="0"/>
              </a:rPr>
              <a:t>množství delegovaných aktů – podrobnosti k plnění zásadních povinností – bez znalosti nelze posoudit, jak se bude povinnost naplňovat, ohrožení nutných i</a:t>
            </a:r>
            <a:r>
              <a:rPr lang="cs-CZ" sz="1800" b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nvestic.</a:t>
            </a:r>
            <a:endParaRPr lang="cs-CZ" sz="1800" b="1" i="1" dirty="0">
              <a:solidFill>
                <a:srgbClr val="000000"/>
              </a:solidFill>
              <a:latin typeface="roboto"/>
              <a:ea typeface="Roboto" panose="020B0604020202020204" charset="0"/>
              <a:cs typeface="Roboto" panose="020B0604020202020204" charset="0"/>
            </a:endParaRPr>
          </a:p>
          <a:p>
            <a:pPr marL="360363" lvl="4" indent="-277813">
              <a:buFont typeface="Wingdings" panose="05000000000000000000" pitchFamily="2" charset="2"/>
              <a:buChar char="Ø"/>
            </a:pPr>
            <a:r>
              <a:rPr lang="cs-CZ" sz="1800" b="1" i="1" u="sng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Konzistence všech navrhovaných cílů</a:t>
            </a:r>
            <a:r>
              <a:rPr lang="cs-CZ" sz="1800" b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 – směrnice o jednorázových plastech.</a:t>
            </a:r>
          </a:p>
          <a:p>
            <a:pPr marL="360363" lvl="4" indent="-277813">
              <a:buFont typeface="Wingdings" panose="05000000000000000000" pitchFamily="2" charset="2"/>
              <a:buChar char="Ø"/>
            </a:pPr>
            <a:r>
              <a:rPr lang="cs-CZ" sz="1800" b="1" i="1" u="sng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Vazba na jiné právní předpisy</a:t>
            </a:r>
            <a:r>
              <a:rPr lang="cs-CZ" sz="1800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 – </a:t>
            </a:r>
            <a:r>
              <a:rPr lang="cs-CZ" sz="1800" b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směrnice o jednorázových plastech, požadavky na aplikaci recyklovaných plastů.</a:t>
            </a:r>
          </a:p>
          <a:p>
            <a:pPr marL="360363" lvl="4" indent="-277813">
              <a:buFont typeface="Wingdings" panose="05000000000000000000" pitchFamily="2" charset="2"/>
              <a:buChar char="Ø"/>
            </a:pPr>
            <a:r>
              <a:rPr lang="cs-CZ" sz="1800" b="1" i="1" u="sng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Nezbytnost některých opatření</a:t>
            </a:r>
            <a:r>
              <a:rPr lang="cs-CZ" sz="1800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 – </a:t>
            </a:r>
            <a:r>
              <a:rPr lang="cs-CZ" sz="1800" b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například povinná </a:t>
            </a:r>
            <a:r>
              <a:rPr lang="cs-CZ" sz="1800" b="1" dirty="0" err="1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kompostovatelnost</a:t>
            </a:r>
            <a:r>
              <a:rPr lang="cs-CZ" sz="1800" b="1" dirty="0">
                <a:solidFill>
                  <a:srgbClr val="000000"/>
                </a:solidFill>
                <a:latin typeface="roboto"/>
                <a:ea typeface="Roboto" panose="020B0604020202020204" charset="0"/>
                <a:cs typeface="Roboto" panose="020B0604020202020204" charset="0"/>
              </a:rPr>
              <a:t> některých druhů obalů. </a:t>
            </a:r>
            <a:endParaRPr lang="cs-CZ" sz="1800" b="1" u="sng" dirty="0">
              <a:solidFill>
                <a:srgbClr val="000000"/>
              </a:solidFill>
              <a:latin typeface="roboto"/>
              <a:ea typeface="Roboto" panose="020B0604020202020204" charset="0"/>
              <a:cs typeface="Roboto" panose="020B0604020202020204" charset="0"/>
            </a:endParaRPr>
          </a:p>
          <a:p>
            <a:pPr lvl="4" indent="0">
              <a:buNone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468313" lvl="1" indent="-285750">
              <a:buFont typeface="Wingdings" panose="05000000000000000000" pitchFamily="2" charset="2"/>
              <a:buChar char="Ø"/>
            </a:pPr>
            <a:endParaRPr lang="cs-CZ" sz="2000" b="1" dirty="0">
              <a:latin typeface="+mn-lt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39552" y="908720"/>
            <a:ext cx="5904656" cy="1152127"/>
          </a:xfrm>
        </p:spPr>
        <p:txBody>
          <a:bodyPr>
            <a:normAutofit/>
          </a:bodyPr>
          <a:lstStyle/>
          <a:p>
            <a:r>
              <a:rPr lang="cs-CZ" sz="3200" u="sng" dirty="0"/>
              <a:t>nařízení o obalech a obalových odpadech</a:t>
            </a:r>
          </a:p>
        </p:txBody>
      </p:sp>
      <p:pic>
        <p:nvPicPr>
          <p:cNvPr id="7" name="Zástupný symbol pro obrázek 5">
            <a:extLst>
              <a:ext uri="{FF2B5EF4-FFF2-40B4-BE49-F238E27FC236}">
                <a16:creationId xmlns:a16="http://schemas.microsoft.com/office/drawing/2014/main" id="{6FCCD817-4CAD-4194-A82F-DFE8886364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6916738" y="1084263"/>
            <a:ext cx="1684337" cy="4810125"/>
          </a:xfrm>
        </p:spPr>
      </p:pic>
    </p:spTree>
    <p:extLst>
      <p:ext uri="{BB962C8B-B14F-4D97-AF65-F5344CB8AC3E}">
        <p14:creationId xmlns:p14="http://schemas.microsoft.com/office/powerpoint/2010/main" val="2875066863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A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1D08FA47-0B73-4FA4-818F-64E3C3D7F7EA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5889D366-6714-4DE9-8EEF-00DC750F9DE7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(4-3)</Template>
  <TotalTime>27155</TotalTime>
  <Words>1361</Words>
  <Application>Microsoft Office PowerPoint</Application>
  <PresentationFormat>Předvádění na obrazovce (4:3)</PresentationFormat>
  <Paragraphs>216</Paragraphs>
  <Slides>23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5" baseType="lpstr">
      <vt:lpstr>Wingdings</vt:lpstr>
      <vt:lpstr>Roboto</vt:lpstr>
      <vt:lpstr>Roboto Medium</vt:lpstr>
      <vt:lpstr>Verdana</vt:lpstr>
      <vt:lpstr>Calibri</vt:lpstr>
      <vt:lpstr>Arial</vt:lpstr>
      <vt:lpstr>Roboto</vt:lpstr>
      <vt:lpstr>Verdana Bold</vt:lpstr>
      <vt:lpstr>Roboto Light</vt:lpstr>
      <vt:lpstr>roboto nadpis</vt:lpstr>
      <vt:lpstr>MZP_2020_A</vt:lpstr>
      <vt:lpstr>Motiv3-finl new</vt:lpstr>
      <vt:lpstr>Hlavní aspekty návrhu nového nařízení o obalech a povinného zálohování nápojových plastových lahví a plechovek</vt:lpstr>
      <vt:lpstr>Návrh nového nařízení o obalech a obalových odpadech</vt:lpstr>
      <vt:lpstr>nařízení o obalech a obalových odpadech</vt:lpstr>
      <vt:lpstr>nařízení o obalech a obalových odpadech</vt:lpstr>
      <vt:lpstr>nařízení o obalech a obalových odpadech</vt:lpstr>
      <vt:lpstr>nařízení o obalech a obalových odpadech</vt:lpstr>
      <vt:lpstr>nařízení o obalech a obalových odpadech</vt:lpstr>
      <vt:lpstr>nařízení o obalech a obalových odpadech</vt:lpstr>
      <vt:lpstr>nařízení o obalech a obalových odpadech</vt:lpstr>
      <vt:lpstr>nařízení o obalech a obalových odpadech</vt:lpstr>
      <vt:lpstr>Legislativní úprava Povinného zálohování nápojových obalů</vt:lpstr>
      <vt:lpstr>Povinné zálohování</vt:lpstr>
      <vt:lpstr>Základní východiska právní úpravy</vt:lpstr>
      <vt:lpstr>Zálohované obaly</vt:lpstr>
      <vt:lpstr>CÍLE SBĚRU – PLAST A KOV</vt:lpstr>
      <vt:lpstr>Záloha</vt:lpstr>
      <vt:lpstr>Operátor systému</vt:lpstr>
      <vt:lpstr>SBĚRNÁ SÍŤ</vt:lpstr>
      <vt:lpstr>Financování systému</vt:lpstr>
      <vt:lpstr>Novela zákona o obalech reklamní letáky</vt:lpstr>
      <vt:lpstr>Prezentace aplikace PowerPoint</vt:lpstr>
      <vt:lpstr>Děkuji za pozornost</vt:lpstr>
      <vt:lpstr>Ing. Bc. Jan Maršák, Ph.D. pověřený řízením Odbor cirkulární ekonomiky a odpadů Ministerstvo životního prostředí jan.marsak@mzp.cz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jan.marsak</cp:lastModifiedBy>
  <cp:revision>557</cp:revision>
  <cp:lastPrinted>2021-01-27T07:26:23Z</cp:lastPrinted>
  <dcterms:created xsi:type="dcterms:W3CDTF">2020-08-31T15:59:25Z</dcterms:created>
  <dcterms:modified xsi:type="dcterms:W3CDTF">2023-09-07T04:58:01Z</dcterms:modified>
</cp:coreProperties>
</file>