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1969" r:id="rId3"/>
    <p:sldId id="1978" r:id="rId4"/>
    <p:sldId id="1975" r:id="rId5"/>
    <p:sldId id="1976" r:id="rId6"/>
    <p:sldId id="1974" r:id="rId7"/>
    <p:sldId id="1980" r:id="rId8"/>
    <p:sldId id="1981" r:id="rId9"/>
    <p:sldId id="1982" r:id="rId10"/>
    <p:sldId id="1977" r:id="rId11"/>
    <p:sldId id="197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D01"/>
    <a:srgbClr val="BED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20CF4-C9D6-40AA-89D7-DC8FD0A74441}" type="datetimeFigureOut">
              <a:rPr lang="cs-CZ" smtClean="0"/>
              <a:pPr/>
              <a:t>18.09.2023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0ED06-71CA-41DB-8539-E1FB135726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12EB5-FFF7-4BA7-82D0-4BC43518E925}" type="datetimeFigureOut">
              <a:rPr lang="cs-CZ" smtClean="0"/>
              <a:pPr/>
              <a:t>18.09.2023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9467-9EFA-4064-B324-ED9866814E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9E53-26CE-4F15-A64B-C40DA939C062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2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9E53-26CE-4F15-A64B-C40DA939C062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43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87606"/>
            <a:ext cx="7772400" cy="1470025"/>
          </a:xfrm>
        </p:spPr>
        <p:txBody>
          <a:bodyPr/>
          <a:lstStyle>
            <a:lvl1pPr>
              <a:defRPr baseline="0">
                <a:latin typeface="TeX Gyre Adventor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338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TeX Gyre Advento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5709" y="6356350"/>
            <a:ext cx="2133600" cy="365125"/>
          </a:xfrm>
        </p:spPr>
        <p:txBody>
          <a:bodyPr/>
          <a:lstStyle>
            <a:lvl1pPr>
              <a:defRPr>
                <a:latin typeface="TeX Gyre Adventor"/>
              </a:defRPr>
            </a:lvl1pPr>
          </a:lstStyle>
          <a:p>
            <a:fld id="{0DAF3EDC-2AB8-4318-9E9E-6F3D3703FD30}" type="datetime1">
              <a:rPr lang="en-US" smtClean="0"/>
              <a:pPr/>
              <a:t>9/18/2023</a:t>
            </a:fld>
            <a:r>
              <a:rPr lang="en-US"/>
              <a:t> </a:t>
            </a:r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42709" y="6356350"/>
            <a:ext cx="2895600" cy="365125"/>
          </a:xfrm>
        </p:spPr>
        <p:txBody>
          <a:bodyPr/>
          <a:lstStyle>
            <a:lvl1pPr>
              <a:defRPr>
                <a:latin typeface="TeX Gyre Adventor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ruh-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75" y="2601354"/>
            <a:ext cx="4256645" cy="4256645"/>
          </a:xfrm>
          <a:prstGeom prst="rect">
            <a:avLst/>
          </a:prstGeom>
        </p:spPr>
      </p:pic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" y="225318"/>
            <a:ext cx="1446051" cy="5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1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ruh-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86" y="4833165"/>
            <a:ext cx="2024834" cy="2024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TeX Gyre Adventor"/>
              </a:defRPr>
            </a:lvl2pPr>
            <a:lvl3pPr>
              <a:defRPr>
                <a:latin typeface="TeX Gyre Adventor"/>
              </a:defRPr>
            </a:lvl3pPr>
            <a:lvl4pPr>
              <a:defRPr>
                <a:latin typeface="TeX Gyre Adventor"/>
              </a:defRPr>
            </a:lvl4pPr>
            <a:lvl5pPr>
              <a:defRPr>
                <a:latin typeface="TeX Gyre Adventor"/>
              </a:defRPr>
            </a:lvl5pPr>
          </a:lstStyle>
          <a:p>
            <a:pPr lvl="0"/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X Gyre Adventor"/>
              </a:defRPr>
            </a:lvl1pPr>
          </a:lstStyle>
          <a:p>
            <a:fld id="{A30099F9-CD42-42C5-832F-0AE3ED2874BA}" type="datetime1">
              <a:rPr lang="en-US" smtClean="0"/>
              <a:pPr/>
              <a:t>9/18/2023</a:t>
            </a:fld>
            <a:r>
              <a:rPr lang="en-US"/>
              <a:t> </a:t>
            </a:r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X Gyre Adventor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pic>
        <p:nvPicPr>
          <p:cNvPr id="9" name="Picture 8" descr="logoP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" y="225318"/>
            <a:ext cx="1446051" cy="59701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5165DE-CB4A-6A46-93A3-DC385872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2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6DA790A-E55F-4F07-BC73-25A5FF6C77B2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25165DE-CB4A-6A46-93A3-DC385872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8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2E58-B280-46A5-9373-0F3DC764441E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65DE-CB4A-6A46-93A3-DC385872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8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785A-0DC3-4B2E-A8D8-D08E01C65C59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65DE-CB4A-6A46-93A3-DC385872F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4178-415E-471F-88D2-9E1F10DBB8B9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 Gyre Adventor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65DE-CB4A-6A46-93A3-DC385872F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5CE0-282B-40D4-B6AE-1C9ADB413D1C}" type="datetime1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 Gyre Adventor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65DE-CB4A-6A46-93A3-DC385872F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EC2A-2F58-4435-8665-BF08694DAD0A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65DE-CB4A-6A46-93A3-DC385872F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4C808AA-3D1B-4FEF-AA8E-25D4DFDE76E1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25165DE-CB4A-6A46-93A3-DC385872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ruh--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52" y="5479231"/>
            <a:ext cx="1378768" cy="137876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13D170-AF00-4409-9A51-53EB5AED70B2}" type="datetime1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Tex Gyre </a:t>
            </a:r>
            <a:r>
              <a:rPr lang="en-US" dirty="0" err="1"/>
              <a:t>Adventor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5165DE-CB4A-6A46-93A3-DC385872F6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isoft.cz/reus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sto-podebrady.cz/" TargetMode="External"/><Relationship Id="rId3" Type="http://schemas.openxmlformats.org/officeDocument/2006/relationships/hyperlink" Target="http://www.inisoft.cz/" TargetMode="External"/><Relationship Id="rId7" Type="http://schemas.openxmlformats.org/officeDocument/2006/relationships/hyperlink" Target="mailto:informace@mesto-podebrady.cz" TargetMode="External"/><Relationship Id="rId2" Type="http://schemas.openxmlformats.org/officeDocument/2006/relationships/hyperlink" Target="mailto:inisoft@inisoft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l_woWAIXGVw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Pwe84lQxZa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mesto-podebrady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eusepodebrady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use.inisoft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use.inisoft.cz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hp1a9keByY?si=VCUKQwBEGeRtagG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youtu.be/l_woWAIXGVw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369" y="10745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  <a:latin typeface="TeXGyreAdventor" panose="00000500000000000000" pitchFamily="50" charset="-18"/>
              </a:rPr>
              <a:t>Reuse centrum IS ENVITA</a:t>
            </a:r>
            <a:br>
              <a:rPr lang="cs-CZ" b="1" dirty="0">
                <a:solidFill>
                  <a:srgbClr val="0070C0"/>
                </a:solidFill>
                <a:latin typeface="TeXGyreAdventor" panose="00000500000000000000" pitchFamily="50" charset="-18"/>
              </a:rPr>
            </a:br>
            <a:r>
              <a:rPr lang="cs-CZ" sz="3100" dirty="0">
                <a:solidFill>
                  <a:srgbClr val="0070C0"/>
                </a:solidFill>
                <a:latin typeface="TeXGyreAdventor" panose="00000500000000000000" pitchFamily="50" charset="-18"/>
              </a:rPr>
              <a:t>Druhý život použitých věcí v Poděbradech</a:t>
            </a:r>
            <a:endParaRPr lang="en-US" sz="3100" dirty="0">
              <a:solidFill>
                <a:srgbClr val="0070C0"/>
              </a:solidFill>
              <a:latin typeface="TeXGyreAdventor" panose="00000500000000000000" pitchFamily="50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369" y="5017452"/>
            <a:ext cx="7139104" cy="1578657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Miroslav Jakuš, INISOFT s.r.o.</a:t>
            </a:r>
          </a:p>
          <a:p>
            <a:r>
              <a:rPr lang="cs-CZ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Ing. Miroslav Holas, Město Poděbrady</a:t>
            </a:r>
          </a:p>
          <a:p>
            <a:br>
              <a:rPr lang="en-US" sz="1600" dirty="0">
                <a:solidFill>
                  <a:schemeClr val="tx1"/>
                </a:solidFill>
                <a:latin typeface="TeXGyreAdventor" panose="00000500000000000000" pitchFamily="50" charset="-18"/>
              </a:rPr>
            </a:br>
            <a:r>
              <a:rPr lang="cs-CZ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19</a:t>
            </a:r>
            <a:r>
              <a:rPr lang="en-US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.0</a:t>
            </a:r>
            <a:r>
              <a:rPr lang="cs-CZ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9</a:t>
            </a:r>
            <a:r>
              <a:rPr lang="en-US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.2023</a:t>
            </a:r>
            <a:r>
              <a:rPr lang="cs-CZ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, Praha</a:t>
            </a:r>
          </a:p>
          <a:p>
            <a:r>
              <a:rPr lang="cs-CZ" sz="1600" dirty="0">
                <a:solidFill>
                  <a:schemeClr val="tx1"/>
                </a:solidFill>
                <a:latin typeface="TeXGyreAdventor" panose="00000500000000000000" pitchFamily="50" charset="-18"/>
              </a:rPr>
              <a:t>Národní konference Předcházení vzniku odpadů</a:t>
            </a:r>
            <a:endParaRPr lang="en-US" sz="1600" dirty="0">
              <a:solidFill>
                <a:schemeClr val="tx1"/>
              </a:solidFill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2668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3650211" y="198806"/>
            <a:ext cx="5555933" cy="749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err="1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</a:t>
            </a: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- dostupnost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34800C-ABD8-4A3B-A4C5-C1B24A12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" y="186692"/>
            <a:ext cx="2904750" cy="74981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9B1844E-532D-46A5-9ED4-04347A5AB7DB}"/>
              </a:ext>
            </a:extLst>
          </p:cNvPr>
          <p:cNvSpPr txBox="1">
            <a:spLocks/>
          </p:cNvSpPr>
          <p:nvPr/>
        </p:nvSpPr>
        <p:spPr>
          <a:xfrm>
            <a:off x="1667164" y="5858370"/>
            <a:ext cx="5809672" cy="7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36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3"/>
              </a:rPr>
              <a:t>www.inisoft.cz/reuse</a:t>
            </a:r>
            <a:r>
              <a:rPr lang="cs-CZ" sz="36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</a:t>
            </a:r>
            <a:endParaRPr lang="cs-CZ" sz="36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680828F-0099-4D09-978A-712C4C7D9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0" y="114300"/>
            <a:ext cx="9144000" cy="709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Motto: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6E3DA7-152F-4764-8D50-974277C0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478" y="762109"/>
            <a:ext cx="10408647" cy="46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519577" y="755884"/>
            <a:ext cx="7368278" cy="1470025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  <a:latin typeface="TeXGyreAdventor" panose="00000500000000000000" pitchFamily="50" charset="-18"/>
              </a:rPr>
              <a:t>Děkujeme Vám za pozornost</a:t>
            </a: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519577" y="2306596"/>
            <a:ext cx="6400800" cy="1562045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eXGyreAdventor" panose="00000500000000000000" pitchFamily="50" charset="-18"/>
              </a:rPr>
              <a:t>INISOFT s.r.o.</a:t>
            </a:r>
          </a:p>
          <a:p>
            <a:pPr marL="623888"/>
            <a:r>
              <a:rPr lang="cs-CZ" sz="2000" dirty="0">
                <a:latin typeface="TeXGyreAdventor" panose="00000500000000000000" pitchFamily="50" charset="-18"/>
              </a:rPr>
              <a:t>485 102 698</a:t>
            </a:r>
          </a:p>
          <a:p>
            <a:pPr marL="623888"/>
            <a:r>
              <a:rPr lang="cs-CZ" sz="2000" dirty="0">
                <a:latin typeface="TeXGyreAdventor" panose="00000500000000000000" pitchFamily="50" charset="-18"/>
                <a:hlinkClick r:id="rId2"/>
              </a:rPr>
              <a:t>inisoft@inisoft.cz</a:t>
            </a:r>
            <a:r>
              <a:rPr lang="cs-CZ" sz="2000" dirty="0">
                <a:latin typeface="TeXGyreAdventor" panose="00000500000000000000" pitchFamily="50" charset="-18"/>
              </a:rPr>
              <a:t> </a:t>
            </a:r>
          </a:p>
          <a:p>
            <a:pPr marL="623888"/>
            <a:r>
              <a:rPr lang="cs-CZ" sz="2000" dirty="0">
                <a:latin typeface="TeXGyreAdventor" panose="00000500000000000000" pitchFamily="50" charset="-18"/>
                <a:hlinkClick r:id="rId3"/>
              </a:rPr>
              <a:t>www.inisoft.cz</a:t>
            </a:r>
            <a:endParaRPr lang="cs-CZ" sz="2000" dirty="0">
              <a:latin typeface="TeXGyreAdventor" panose="00000500000000000000" pitchFamily="50" charset="-18"/>
            </a:endParaRPr>
          </a:p>
        </p:txBody>
      </p:sp>
      <p:pic>
        <p:nvPicPr>
          <p:cNvPr id="1027" name="Picture 3" descr="1380100018339952981mail-symbol-grey-md-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07" y="3138546"/>
            <a:ext cx="247713" cy="242083"/>
          </a:xfrm>
          <a:prstGeom prst="rect">
            <a:avLst/>
          </a:prstGeom>
          <a:noFill/>
        </p:spPr>
      </p:pic>
      <p:pic>
        <p:nvPicPr>
          <p:cNvPr id="1028" name="Picture 4" descr="internet-icon-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154" y="3527756"/>
            <a:ext cx="247713" cy="247713"/>
          </a:xfrm>
          <a:prstGeom prst="rect">
            <a:avLst/>
          </a:prstGeom>
          <a:noFill/>
        </p:spPr>
      </p:pic>
      <p:pic>
        <p:nvPicPr>
          <p:cNvPr id="1029" name="Picture 5" descr="phone-symbol-m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607" y="2750410"/>
            <a:ext cx="247712" cy="247712"/>
          </a:xfrm>
          <a:prstGeom prst="rect">
            <a:avLst/>
          </a:prstGeom>
          <a:noFill/>
        </p:spPr>
      </p:pic>
      <p:sp>
        <p:nvSpPr>
          <p:cNvPr id="9" name="Podnadpis 9">
            <a:extLst>
              <a:ext uri="{FF2B5EF4-FFF2-40B4-BE49-F238E27FC236}">
                <a16:creationId xmlns:a16="http://schemas.microsoft.com/office/drawing/2014/main" id="{C1436403-CDFE-4CC3-BFBB-C26797FFAD52}"/>
              </a:ext>
            </a:extLst>
          </p:cNvPr>
          <p:cNvSpPr txBox="1">
            <a:spLocks/>
          </p:cNvSpPr>
          <p:nvPr/>
        </p:nvSpPr>
        <p:spPr>
          <a:xfrm>
            <a:off x="519577" y="4327705"/>
            <a:ext cx="6400800" cy="247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>
                <a:latin typeface="TeXGyreAdventor" panose="00000500000000000000" pitchFamily="50" charset="-18"/>
              </a:rPr>
              <a:t>Město Poděbrady</a:t>
            </a:r>
          </a:p>
          <a:p>
            <a:pPr marL="623888"/>
            <a:r>
              <a:rPr lang="cs-CZ" sz="2000" dirty="0">
                <a:latin typeface="TeXGyreAdventor" panose="00000500000000000000" pitchFamily="50" charset="-18"/>
              </a:rPr>
              <a:t>325 600 211</a:t>
            </a:r>
          </a:p>
          <a:p>
            <a:pPr marL="623888"/>
            <a:r>
              <a:rPr lang="cs-CZ" sz="2000" dirty="0">
                <a:latin typeface="TeXGyreAdventor" panose="00000500000000000000" pitchFamily="50" charset="-18"/>
                <a:hlinkClick r:id="rId7"/>
              </a:rPr>
              <a:t>informace@mesto-podebrady.cz</a:t>
            </a:r>
            <a:r>
              <a:rPr lang="cs-CZ" sz="2000" dirty="0">
                <a:latin typeface="TeXGyreAdventor" panose="00000500000000000000" pitchFamily="50" charset="-18"/>
              </a:rPr>
              <a:t> </a:t>
            </a:r>
          </a:p>
          <a:p>
            <a:pPr marL="623888"/>
            <a:r>
              <a:rPr lang="cs-CZ" sz="2000" dirty="0">
                <a:latin typeface="TeXGyreAdventor" panose="00000500000000000000" pitchFamily="50" charset="-18"/>
                <a:hlinkClick r:id="rId8"/>
              </a:rPr>
              <a:t>www.mesto-podebrady.cz</a:t>
            </a:r>
            <a:r>
              <a:rPr lang="cs-CZ" sz="2000" dirty="0">
                <a:latin typeface="TeXGyreAdventor" panose="00000500000000000000" pitchFamily="50" charset="-18"/>
              </a:rPr>
              <a:t> </a:t>
            </a:r>
          </a:p>
        </p:txBody>
      </p:sp>
      <p:pic>
        <p:nvPicPr>
          <p:cNvPr id="14" name="Picture 3" descr="1380100018339952981mail-symbol-grey-md-hi">
            <a:extLst>
              <a:ext uri="{FF2B5EF4-FFF2-40B4-BE49-F238E27FC236}">
                <a16:creationId xmlns:a16="http://schemas.microsoft.com/office/drawing/2014/main" id="{082B148D-9448-4F72-9274-549EA3E3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66" y="5140172"/>
            <a:ext cx="247713" cy="242083"/>
          </a:xfrm>
          <a:prstGeom prst="rect">
            <a:avLst/>
          </a:prstGeom>
          <a:noFill/>
        </p:spPr>
      </p:pic>
      <p:pic>
        <p:nvPicPr>
          <p:cNvPr id="15" name="Picture 4" descr="internet-icon-hi">
            <a:extLst>
              <a:ext uri="{FF2B5EF4-FFF2-40B4-BE49-F238E27FC236}">
                <a16:creationId xmlns:a16="http://schemas.microsoft.com/office/drawing/2014/main" id="{EF146FC4-7DAA-470D-9A77-62E9146A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113" y="5529382"/>
            <a:ext cx="247713" cy="247713"/>
          </a:xfrm>
          <a:prstGeom prst="rect">
            <a:avLst/>
          </a:prstGeom>
          <a:noFill/>
        </p:spPr>
      </p:pic>
      <p:pic>
        <p:nvPicPr>
          <p:cNvPr id="16" name="Picture 5" descr="phone-symbol-md">
            <a:extLst>
              <a:ext uri="{FF2B5EF4-FFF2-40B4-BE49-F238E27FC236}">
                <a16:creationId xmlns:a16="http://schemas.microsoft.com/office/drawing/2014/main" id="{1A47DC94-C737-47AD-B79F-1150382C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566" y="4752036"/>
            <a:ext cx="247712" cy="247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3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34" y="681067"/>
            <a:ext cx="9144000" cy="480679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95867" y="5462112"/>
            <a:ext cx="7458826" cy="139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lnSpc>
                <a:spcPct val="120000"/>
              </a:lnSpc>
              <a:buBlip>
                <a:blip r:embed="rId4"/>
              </a:buBlip>
            </a:pPr>
            <a:r>
              <a:rPr lang="cs-CZ" sz="18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Jsme česká softwarová firma s </a:t>
            </a:r>
            <a:r>
              <a:rPr lang="cs-CZ" sz="1800" b="1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22 letou historií</a:t>
            </a:r>
          </a:p>
          <a:p>
            <a:pPr marL="541338" indent="-541338">
              <a:lnSpc>
                <a:spcPct val="120000"/>
              </a:lnSpc>
              <a:buBlip>
                <a:blip r:embed="rId4"/>
              </a:buBlip>
              <a:tabLst>
                <a:tab pos="541338" algn="l"/>
              </a:tabLst>
            </a:pPr>
            <a:r>
              <a:rPr lang="cs-CZ" sz="18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Vytváříme </a:t>
            </a:r>
            <a:r>
              <a:rPr lang="cs-CZ" sz="1800" b="1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specializované</a:t>
            </a:r>
            <a:r>
              <a:rPr lang="cs-CZ" sz="18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programy v oblasti ŽP </a:t>
            </a:r>
          </a:p>
          <a:p>
            <a:pPr marL="541338" indent="-541338">
              <a:lnSpc>
                <a:spcPct val="120000"/>
              </a:lnSpc>
              <a:buBlip>
                <a:blip r:embed="rId4"/>
              </a:buBlip>
            </a:pPr>
            <a:r>
              <a:rPr lang="cs-CZ" sz="18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Mezi naše klienty patří </a:t>
            </a:r>
            <a:r>
              <a:rPr lang="cs-CZ" sz="1800" b="1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tisíce firem v ČR a SR</a:t>
            </a:r>
          </a:p>
        </p:txBody>
      </p:sp>
      <p:sp>
        <p:nvSpPr>
          <p:cNvPr id="17" name="Zástupný symbol pro obsah 5"/>
          <p:cNvSpPr>
            <a:spLocks noGrp="1"/>
          </p:cNvSpPr>
          <p:nvPr>
            <p:ph sz="half" idx="1"/>
          </p:nvPr>
        </p:nvSpPr>
        <p:spPr>
          <a:xfrm>
            <a:off x="6879184" y="2146526"/>
            <a:ext cx="2063648" cy="745222"/>
          </a:xfrm>
        </p:spPr>
        <p:txBody>
          <a:bodyPr numCol="1">
            <a:normAutofit fontScale="92500" lnSpcReduction="10000"/>
          </a:bodyPr>
          <a:lstStyle/>
          <a:p>
            <a:pPr marL="0" indent="0" algn="ctr">
              <a:buSzPct val="100000"/>
              <a:buNone/>
            </a:pPr>
            <a:r>
              <a:rPr lang="cs-CZ" sz="2000" dirty="0">
                <a:solidFill>
                  <a:srgbClr val="0069B4"/>
                </a:solidFill>
                <a:latin typeface="TeXGyreAdventor" panose="00000500000000000000" pitchFamily="50" charset="-18"/>
              </a:rPr>
              <a:t>Specializovaný software</a:t>
            </a:r>
            <a:r>
              <a:rPr lang="cs-CZ" dirty="0">
                <a:solidFill>
                  <a:srgbClr val="0069B4"/>
                </a:solidFill>
                <a:latin typeface="TeXGyreAdventor" panose="00000500000000000000" pitchFamily="50" charset="-18"/>
              </a:rPr>
              <a:t> </a:t>
            </a:r>
          </a:p>
        </p:txBody>
      </p:sp>
      <p:sp>
        <p:nvSpPr>
          <p:cNvPr id="18" name="Zástupný symbol pro obsah 5"/>
          <p:cNvSpPr>
            <a:spLocks noGrp="1"/>
          </p:cNvSpPr>
          <p:nvPr>
            <p:ph sz="half" idx="1"/>
          </p:nvPr>
        </p:nvSpPr>
        <p:spPr>
          <a:xfrm>
            <a:off x="7527206" y="2967922"/>
            <a:ext cx="1415626" cy="339446"/>
          </a:xfrm>
        </p:spPr>
        <p:txBody>
          <a:bodyPr numCol="1">
            <a:normAutofit fontScale="85000" lnSpcReduction="10000"/>
          </a:bodyPr>
          <a:lstStyle/>
          <a:p>
            <a:pPr marL="0" indent="0" algn="ctr">
              <a:buSzPct val="100000"/>
              <a:buNone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TeXGyreAdventor" panose="00000500000000000000" pitchFamily="50" charset="-18"/>
              </a:rPr>
              <a:t>Aktualizace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19" name="Zástupný symbol pro obsah 5"/>
          <p:cNvSpPr>
            <a:spLocks noGrp="1"/>
          </p:cNvSpPr>
          <p:nvPr>
            <p:ph sz="half" idx="1"/>
          </p:nvPr>
        </p:nvSpPr>
        <p:spPr>
          <a:xfrm>
            <a:off x="7283191" y="3792560"/>
            <a:ext cx="1724441" cy="430204"/>
          </a:xfrm>
        </p:spPr>
        <p:txBody>
          <a:bodyPr numCol="1">
            <a:normAutofit fontScale="85000" lnSpcReduction="10000"/>
          </a:bodyPr>
          <a:lstStyle/>
          <a:p>
            <a:pPr marL="0" indent="0" algn="ctr">
              <a:buSzPct val="100000"/>
              <a:buNone/>
            </a:pPr>
            <a:r>
              <a:rPr lang="cs-CZ" sz="1800" dirty="0">
                <a:solidFill>
                  <a:srgbClr val="7030A0"/>
                </a:solidFill>
                <a:latin typeface="TeXGyreAdventor" panose="00000500000000000000" pitchFamily="50" charset="-18"/>
              </a:rPr>
              <a:t>Odborné články</a:t>
            </a:r>
          </a:p>
        </p:txBody>
      </p:sp>
      <p:sp>
        <p:nvSpPr>
          <p:cNvPr id="20" name="Zástupný symbol pro obsah 5"/>
          <p:cNvSpPr>
            <a:spLocks noGrp="1"/>
          </p:cNvSpPr>
          <p:nvPr>
            <p:ph sz="half" idx="1"/>
          </p:nvPr>
        </p:nvSpPr>
        <p:spPr>
          <a:xfrm>
            <a:off x="6705696" y="3383542"/>
            <a:ext cx="1439716" cy="337755"/>
          </a:xfrm>
        </p:spPr>
        <p:txBody>
          <a:bodyPr numCol="1">
            <a:normAutofit fontScale="92500" lnSpcReduction="20000"/>
          </a:bodyPr>
          <a:lstStyle/>
          <a:p>
            <a:pPr marL="0" indent="0" algn="ctr">
              <a:buSzPct val="100000"/>
              <a:buNone/>
            </a:pPr>
            <a:r>
              <a:rPr lang="cs-CZ" sz="2000" dirty="0">
                <a:solidFill>
                  <a:srgbClr val="FFC000"/>
                </a:solidFill>
                <a:latin typeface="TeXGyreAdventor" panose="00000500000000000000" pitchFamily="50" charset="-18"/>
              </a:rPr>
              <a:t>Novinky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10" y="3066"/>
            <a:ext cx="9143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INISOFT s.r.o.</a:t>
            </a:r>
          </a:p>
        </p:txBody>
      </p:sp>
      <p:sp>
        <p:nvSpPr>
          <p:cNvPr id="14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5" name="Zástupný symbol pro číslo snímku 6"/>
          <p:cNvSpPr txBox="1">
            <a:spLocks/>
          </p:cNvSpPr>
          <p:nvPr/>
        </p:nvSpPr>
        <p:spPr>
          <a:xfrm>
            <a:off x="8274176" y="5892927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F3890-48DF-4B27-A60F-C5D1C38A2C0C}" type="slidenum">
              <a:rPr kumimoji="0" lang="cs-CZ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  <a:cs typeface="Arial" panose="020B0604020202020204" pitchFamily="34" charset="0"/>
              </a:rPr>
              <a:t>2</a:t>
            </a:fld>
            <a:endParaRPr kumimoji="0" lang="cs-CZ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22" name="Zástupný symbol pro obsah 5"/>
          <p:cNvSpPr>
            <a:spLocks noGrp="1"/>
          </p:cNvSpPr>
          <p:nvPr>
            <p:ph sz="half" idx="1"/>
          </p:nvPr>
        </p:nvSpPr>
        <p:spPr>
          <a:xfrm>
            <a:off x="6586576" y="4294027"/>
            <a:ext cx="1854042" cy="508001"/>
          </a:xfrm>
        </p:spPr>
        <p:txBody>
          <a:bodyPr numCol="1">
            <a:normAutofit fontScale="92500" lnSpcReduction="20000"/>
          </a:bodyPr>
          <a:lstStyle/>
          <a:p>
            <a:pPr marL="0" indent="0" algn="ctr">
              <a:buSzPct val="100000"/>
              <a:buNone/>
            </a:pPr>
            <a:r>
              <a:rPr lang="cs-CZ" sz="1800" dirty="0">
                <a:solidFill>
                  <a:srgbClr val="996633"/>
                </a:solidFill>
                <a:latin typeface="TeXGyreAdventor" panose="00000500000000000000" pitchFamily="50" charset="-18"/>
              </a:rPr>
              <a:t>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25089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0" y="10678"/>
            <a:ext cx="9143999" cy="94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 Poděbrady – video</a:t>
            </a:r>
          </a:p>
        </p:txBody>
      </p:sp>
      <p:pic>
        <p:nvPicPr>
          <p:cNvPr id="10" name="Obrázek 9">
            <a:hlinkClick r:id="rId2"/>
            <a:extLst>
              <a:ext uri="{FF2B5EF4-FFF2-40B4-BE49-F238E27FC236}">
                <a16:creationId xmlns:a16="http://schemas.microsoft.com/office/drawing/2014/main" id="{A0CCF03D-71B0-40F0-AC7F-361609043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0" y="6064384"/>
            <a:ext cx="511121" cy="51090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E9E22308-0220-487C-BE05-5054241A077C}"/>
              </a:ext>
            </a:extLst>
          </p:cNvPr>
          <p:cNvSpPr txBox="1">
            <a:spLocks/>
          </p:cNvSpPr>
          <p:nvPr/>
        </p:nvSpPr>
        <p:spPr>
          <a:xfrm>
            <a:off x="1173770" y="5980952"/>
            <a:ext cx="7266848" cy="7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28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4"/>
              </a:rPr>
              <a:t>youtube.com/watch?v=Pwe84lQxZa4</a:t>
            </a:r>
            <a:r>
              <a:rPr lang="cs-CZ" sz="28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</a:t>
            </a:r>
            <a:endParaRPr lang="cs-CZ" sz="28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020102-0030-479F-98FF-4B02C377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3903"/>
            <a:ext cx="9144000" cy="44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7D524B-7267-4B6D-879F-09A9B0F2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91" y="1135104"/>
            <a:ext cx="5630382" cy="371440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73770" y="5977812"/>
            <a:ext cx="7266848" cy="7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36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4"/>
              </a:rPr>
              <a:t>www.mesto-podebrady.cz</a:t>
            </a:r>
            <a:endParaRPr lang="cs-CZ" sz="36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17" name="Zástupný symbol pro obsah 5"/>
          <p:cNvSpPr>
            <a:spLocks noGrp="1"/>
          </p:cNvSpPr>
          <p:nvPr>
            <p:ph sz="half" idx="1"/>
          </p:nvPr>
        </p:nvSpPr>
        <p:spPr>
          <a:xfrm>
            <a:off x="-1" y="1135104"/>
            <a:ext cx="4257579" cy="601721"/>
          </a:xfrm>
        </p:spPr>
        <p:txBody>
          <a:bodyPr numCol="1">
            <a:normAutofit fontScale="92500"/>
          </a:bodyPr>
          <a:lstStyle/>
          <a:p>
            <a:pPr marL="0" indent="0" algn="ctr">
              <a:buSzPct val="100000"/>
              <a:buNone/>
            </a:pP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TeXGyreAdventor" panose="00000500000000000000" pitchFamily="50" charset="-18"/>
              </a:rPr>
              <a:t>letos slavíme 800 let</a:t>
            </a:r>
            <a:endParaRPr lang="cs-CZ" sz="4400" dirty="0">
              <a:solidFill>
                <a:schemeClr val="accent1">
                  <a:lumMod val="75000"/>
                </a:schemeClr>
              </a:solidFill>
              <a:latin typeface="TeXGyreAdventor" panose="00000500000000000000" pitchFamily="50" charset="-18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10" y="3066"/>
            <a:ext cx="9143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Lázeňské město Poděbrady</a:t>
            </a:r>
          </a:p>
        </p:txBody>
      </p:sp>
      <p:sp>
        <p:nvSpPr>
          <p:cNvPr id="14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5" name="Zástupný symbol pro číslo snímku 6"/>
          <p:cNvSpPr txBox="1">
            <a:spLocks/>
          </p:cNvSpPr>
          <p:nvPr/>
        </p:nvSpPr>
        <p:spPr>
          <a:xfrm>
            <a:off x="8274176" y="5892927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F3890-48DF-4B27-A60F-C5D1C38A2C0C}" type="slidenum">
              <a:rPr kumimoji="0" lang="cs-CZ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  <a:cs typeface="Arial" panose="020B0604020202020204" pitchFamily="34" charset="0"/>
              </a:rPr>
              <a:t>4</a:t>
            </a:fld>
            <a:endParaRPr kumimoji="0" lang="cs-CZ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E194E2-79A0-4B63-9B28-75F902DF7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" y="1844057"/>
            <a:ext cx="5177877" cy="38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1" y="65547"/>
            <a:ext cx="9143999" cy="79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 Poděbrady – zákl. </a:t>
            </a:r>
            <a:r>
              <a:rPr lang="cs-CZ" sz="4400" b="1" dirty="0" err="1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info</a:t>
            </a:r>
            <a:endParaRPr lang="cs-CZ" sz="4400" b="1" dirty="0">
              <a:solidFill>
                <a:srgbClr val="0069B2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FA416B0-98A6-409C-B09D-2C235344BFE2}"/>
              </a:ext>
            </a:extLst>
          </p:cNvPr>
          <p:cNvSpPr txBox="1">
            <a:spLocks/>
          </p:cNvSpPr>
          <p:nvPr/>
        </p:nvSpPr>
        <p:spPr>
          <a:xfrm>
            <a:off x="1011122" y="5646246"/>
            <a:ext cx="5809672" cy="7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36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2"/>
              </a:rPr>
              <a:t>www.reusepodebrady.cz</a:t>
            </a:r>
            <a:endParaRPr lang="cs-CZ" sz="36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A653EF-9367-4C61-8C6D-9399F0907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6502"/>
            <a:ext cx="9144000" cy="19129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356CEF-16D7-40CF-B9DE-D4574D76B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" y="2653122"/>
            <a:ext cx="3629891" cy="2255545"/>
          </a:xfrm>
          <a:prstGeom prst="rect">
            <a:avLst/>
          </a:prstGeom>
        </p:spPr>
      </p:pic>
      <p:sp>
        <p:nvSpPr>
          <p:cNvPr id="11" name="Zástupný symbol pro obsah 5">
            <a:extLst>
              <a:ext uri="{FF2B5EF4-FFF2-40B4-BE49-F238E27FC236}">
                <a16:creationId xmlns:a16="http://schemas.microsoft.com/office/drawing/2014/main" id="{D595409B-11B8-44A5-95F8-57D672869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8212" y="2653121"/>
            <a:ext cx="5241898" cy="2255545"/>
          </a:xfrm>
        </p:spPr>
        <p:txBody>
          <a:bodyPr>
            <a:noAutofit/>
          </a:bodyPr>
          <a:lstStyle/>
          <a:p>
            <a:pPr marL="714375" lvl="1" indent="-457200">
              <a:lnSpc>
                <a:spcPct val="120000"/>
              </a:lnSpc>
              <a:spcBef>
                <a:spcPts val="0"/>
              </a:spcBef>
              <a:buBlip>
                <a:blip r:embed="rId5"/>
              </a:buBlip>
            </a:pPr>
            <a:r>
              <a:rPr lang="cs-CZ" sz="2000" dirty="0">
                <a:solidFill>
                  <a:srgbClr val="0069B2"/>
                </a:solidFill>
                <a:latin typeface="TeXGyreAdventor" panose="00000500000000000000" pitchFamily="50" charset="-18"/>
              </a:rPr>
              <a:t>Spolufinancováno EU – Fond soudružnosti v rámci Operačního programu Životní prostředí.</a:t>
            </a:r>
          </a:p>
          <a:p>
            <a:pPr marL="714375" lvl="1" indent="-457200">
              <a:lnSpc>
                <a:spcPct val="120000"/>
              </a:lnSpc>
              <a:spcBef>
                <a:spcPts val="0"/>
              </a:spcBef>
              <a:buBlip>
                <a:blip r:embed="rId5"/>
              </a:buBlip>
            </a:pPr>
            <a:endParaRPr lang="cs-CZ" sz="2000" dirty="0">
              <a:solidFill>
                <a:srgbClr val="0069B2"/>
              </a:solidFill>
              <a:latin typeface="TeXGyreAdventor" panose="00000500000000000000" pitchFamily="50" charset="-18"/>
            </a:endParaRPr>
          </a:p>
          <a:p>
            <a:pPr marL="714375" lvl="1" indent="-457200">
              <a:lnSpc>
                <a:spcPct val="120000"/>
              </a:lnSpc>
              <a:spcBef>
                <a:spcPts val="0"/>
              </a:spcBef>
              <a:buBlip>
                <a:blip r:embed="rId5"/>
              </a:buBlip>
            </a:pPr>
            <a:r>
              <a:rPr lang="cs-CZ" sz="2000" dirty="0">
                <a:solidFill>
                  <a:srgbClr val="0069B2"/>
                </a:solidFill>
                <a:latin typeface="TeXGyreAdventor" panose="00000500000000000000" pitchFamily="50" charset="-18"/>
              </a:rPr>
              <a:t>EU na projekt přispěla částkou 5.687.744 Kč</a:t>
            </a:r>
            <a:endParaRPr lang="cs-CZ" sz="2000" dirty="0">
              <a:solidFill>
                <a:prstClr val="black"/>
              </a:solidFill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9220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3726612" y="233932"/>
            <a:ext cx="5051474" cy="65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err="1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</a:t>
            </a: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- ukázka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34800C-ABD8-4A3B-A4C5-C1B24A12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" y="186692"/>
            <a:ext cx="2904750" cy="7498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3175E5-1A9B-4AA2-A66D-6F7CFBDE4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56" y="936502"/>
            <a:ext cx="4579993" cy="4579993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A416B0-98A6-409C-B09D-2C235344BFE2}"/>
              </a:ext>
            </a:extLst>
          </p:cNvPr>
          <p:cNvSpPr txBox="1">
            <a:spLocks/>
          </p:cNvSpPr>
          <p:nvPr/>
        </p:nvSpPr>
        <p:spPr>
          <a:xfrm>
            <a:off x="665825" y="5710619"/>
            <a:ext cx="7452187" cy="7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cs-CZ" sz="36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4"/>
              </a:rPr>
              <a:t>reuse.inisoft.cz</a:t>
            </a:r>
            <a:endParaRPr lang="cs-CZ" sz="36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7D849419-FC94-411B-9453-FA70DD20B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0" y="1366836"/>
            <a:ext cx="4431044" cy="3462616"/>
          </a:xfrm>
        </p:spPr>
        <p:txBody>
          <a:bodyPr>
            <a:noAutofit/>
          </a:bodyPr>
          <a:lstStyle/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0069B2"/>
                </a:solidFill>
                <a:latin typeface="TeXGyreAdventor" panose="00000500000000000000" pitchFamily="50" charset="-18"/>
              </a:rPr>
              <a:t>KROK  1 – Start systému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 err="1">
                <a:solidFill>
                  <a:srgbClr val="0069B2"/>
                </a:solidFill>
                <a:latin typeface="TeXGyreAdventor" panose="00000500000000000000" pitchFamily="50" charset="-18"/>
              </a:rPr>
              <a:t>Nascanujte</a:t>
            </a:r>
            <a:r>
              <a:rPr lang="cs-CZ" sz="2800" dirty="0">
                <a:solidFill>
                  <a:srgbClr val="0069B2"/>
                </a:solidFill>
                <a:latin typeface="TeXGyreAdventor" panose="00000500000000000000" pitchFamily="50" charset="-18"/>
              </a:rPr>
              <a:t> QR nebo jděte na adresu 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0069B2"/>
                </a:solidFill>
                <a:latin typeface="TeXGyreAdventor" panose="00000500000000000000" pitchFamily="50" charset="-18"/>
                <a:hlinkClick r:id="rId4"/>
              </a:rPr>
              <a:t>https://reuse.inisoft.cz</a:t>
            </a:r>
            <a:r>
              <a:rPr lang="cs-CZ" sz="2800" dirty="0">
                <a:solidFill>
                  <a:srgbClr val="0069B2"/>
                </a:solidFill>
                <a:latin typeface="TeXGyreAdventor" panose="00000500000000000000" pitchFamily="50" charset="-18"/>
              </a:rPr>
              <a:t>  </a:t>
            </a:r>
            <a:endParaRPr lang="cs-CZ" sz="1800" dirty="0">
              <a:solidFill>
                <a:srgbClr val="0069B2"/>
              </a:solidFill>
              <a:latin typeface="TeXGyreAdventor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798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3726612" y="233932"/>
            <a:ext cx="5051474" cy="65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err="1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</a:t>
            </a: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- ukázka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34800C-ABD8-4A3B-A4C5-C1B24A12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" y="186692"/>
            <a:ext cx="2904750" cy="74981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A416B0-98A6-409C-B09D-2C235344BFE2}"/>
              </a:ext>
            </a:extLst>
          </p:cNvPr>
          <p:cNvSpPr txBox="1">
            <a:spLocks/>
          </p:cNvSpPr>
          <p:nvPr/>
        </p:nvSpPr>
        <p:spPr>
          <a:xfrm>
            <a:off x="3950563" y="5858180"/>
            <a:ext cx="3546012" cy="7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3600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3"/>
              </a:rPr>
              <a:t>reuse.inisoft.cz</a:t>
            </a:r>
            <a:endParaRPr lang="cs-CZ" sz="36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6AFE947-4628-4977-B799-82D1A5F7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13" y="1207363"/>
            <a:ext cx="3149643" cy="52106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1B854E3E-5A34-45F1-86EC-CAF84FF08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0563" y="1366835"/>
            <a:ext cx="5052481" cy="4101809"/>
          </a:xfrm>
        </p:spPr>
        <p:txBody>
          <a:bodyPr>
            <a:noAutofit/>
          </a:bodyPr>
          <a:lstStyle/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0069B2"/>
                </a:solidFill>
                <a:latin typeface="TeXGyreAdventor" panose="00000500000000000000" pitchFamily="50" charset="-18"/>
              </a:rPr>
              <a:t>KROK  2 – Příjem předmětu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0069B2"/>
                </a:solidFill>
                <a:latin typeface="TeXGyreAdventor" panose="00000500000000000000" pitchFamily="50" charset="-18"/>
              </a:rPr>
              <a:t>Vyplňte formulář pro přidání reuse předmětu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>
              <a:solidFill>
                <a:srgbClr val="0069B2"/>
              </a:solidFill>
              <a:latin typeface="TeXGyreAdventor" panose="00000500000000000000" pitchFamily="50" charset="-18"/>
            </a:endParaRP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0069B2"/>
                </a:solidFill>
                <a:latin typeface="TeXGyreAdventor" panose="00000500000000000000" pitchFamily="50" charset="-18"/>
              </a:rPr>
              <a:t>Využijte tlačítko Fotoaparát</a:t>
            </a:r>
          </a:p>
        </p:txBody>
      </p:sp>
    </p:spTree>
    <p:extLst>
      <p:ext uri="{BB962C8B-B14F-4D97-AF65-F5344CB8AC3E}">
        <p14:creationId xmlns:p14="http://schemas.microsoft.com/office/powerpoint/2010/main" val="27073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3726612" y="233932"/>
            <a:ext cx="5051474" cy="65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err="1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</a:t>
            </a: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- ukázka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34800C-ABD8-4A3B-A4C5-C1B24A12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" y="186692"/>
            <a:ext cx="2904750" cy="74981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A416B0-98A6-409C-B09D-2C235344BFE2}"/>
              </a:ext>
            </a:extLst>
          </p:cNvPr>
          <p:cNvSpPr txBox="1">
            <a:spLocks/>
          </p:cNvSpPr>
          <p:nvPr/>
        </p:nvSpPr>
        <p:spPr>
          <a:xfrm>
            <a:off x="365914" y="5727260"/>
            <a:ext cx="7244178" cy="9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cs-CZ" sz="2400" b="1" dirty="0">
              <a:solidFill>
                <a:schemeClr val="tx1"/>
              </a:solidFill>
              <a:latin typeface="TeXGyreAdventor" panose="00000500000000000000" pitchFamily="50" charset="-18"/>
              <a:cs typeface="Arial" panose="020B0604020202020204" pitchFamily="34" charset="0"/>
            </a:endParaRPr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1B854E3E-5A34-45F1-86EC-CAF84FF08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013915"/>
            <a:ext cx="8904303" cy="1764119"/>
          </a:xfrm>
        </p:spPr>
        <p:txBody>
          <a:bodyPr>
            <a:noAutofit/>
          </a:bodyPr>
          <a:lstStyle/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b="1" dirty="0">
                <a:solidFill>
                  <a:srgbClr val="0069B2"/>
                </a:solidFill>
                <a:latin typeface="TeXGyreAdventor" panose="00000500000000000000" pitchFamily="50" charset="-18"/>
              </a:rPr>
              <a:t>KROK  3 – Automatická propagace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0069B2"/>
                </a:solidFill>
                <a:latin typeface="TeXGyreAdventor" panose="00000500000000000000" pitchFamily="50" charset="-18"/>
              </a:rPr>
              <a:t>Shlédněte přehled předmětů, který se Vám 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800" dirty="0">
                <a:solidFill>
                  <a:srgbClr val="0069B2"/>
                </a:solidFill>
                <a:latin typeface="TeXGyreAdventor" panose="00000500000000000000" pitchFamily="50" charset="-18"/>
              </a:rPr>
              <a:t>zobrazí automaticky po uložení předmětu.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800" dirty="0">
              <a:solidFill>
                <a:srgbClr val="0069B2"/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28E5FF-6C98-41E2-B1A7-8F2E4234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646"/>
            <a:ext cx="9144000" cy="37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5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číslo snímku 6"/>
          <p:cNvSpPr txBox="1">
            <a:spLocks/>
          </p:cNvSpPr>
          <p:nvPr/>
        </p:nvSpPr>
        <p:spPr>
          <a:xfrm>
            <a:off x="8277224" y="5895975"/>
            <a:ext cx="866775" cy="8477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ED0A4-EA57-465E-8402-907E08C696FC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eXGyreAdventor" panose="00000500000000000000" pitchFamily="50" charset="-18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eXGyreAdventor" panose="00000500000000000000" pitchFamily="50" charset="-18"/>
            </a:endParaRPr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3726612" y="233932"/>
            <a:ext cx="5051474" cy="65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err="1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ReUse</a:t>
            </a:r>
            <a:r>
              <a:rPr lang="cs-CZ" sz="4400" b="1" dirty="0">
                <a:solidFill>
                  <a:srgbClr val="0069B2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- ukázka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34800C-ABD8-4A3B-A4C5-C1B24A12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4" y="186692"/>
            <a:ext cx="2904750" cy="74981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A416B0-98A6-409C-B09D-2C235344BFE2}"/>
              </a:ext>
            </a:extLst>
          </p:cNvPr>
          <p:cNvSpPr txBox="1">
            <a:spLocks/>
          </p:cNvSpPr>
          <p:nvPr/>
        </p:nvSpPr>
        <p:spPr>
          <a:xfrm>
            <a:off x="949911" y="5787968"/>
            <a:ext cx="4405732" cy="955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eX Gyre Adventor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2000" b="1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  <a:hlinkClick r:id="rId3"/>
              </a:rPr>
              <a:t>https://youtu.be/6hp1a9keByY?si=VCUKQwBEGeRtagGB</a:t>
            </a:r>
            <a:r>
              <a:rPr lang="cs-CZ" sz="2000" b="1" dirty="0">
                <a:solidFill>
                  <a:schemeClr val="tx1"/>
                </a:solidFill>
                <a:latin typeface="TeXGyreAdventor" panose="00000500000000000000" pitchFamily="50" charset="-1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1B854E3E-5A34-45F1-86EC-CAF84FF08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643" y="1157465"/>
            <a:ext cx="3788356" cy="4524147"/>
          </a:xfrm>
        </p:spPr>
        <p:txBody>
          <a:bodyPr>
            <a:noAutofit/>
          </a:bodyPr>
          <a:lstStyle/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solidFill>
                  <a:srgbClr val="0069B2"/>
                </a:solidFill>
                <a:latin typeface="TeXGyreAdventor" panose="00000500000000000000" pitchFamily="50" charset="-18"/>
              </a:rPr>
              <a:t>KROK  4 – Výdej předmětu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69B2"/>
                </a:solidFill>
                <a:latin typeface="TeXGyreAdventor" panose="00000500000000000000" pitchFamily="50" charset="-18"/>
              </a:rPr>
              <a:t>Výdej realizujeme pomocí čtečky QR kódu jako v prodejně. Výsledkem výdeje je doklad potvrzující přijetí 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69B2"/>
                </a:solidFill>
                <a:latin typeface="TeXGyreAdventor" panose="00000500000000000000" pitchFamily="50" charset="-18"/>
              </a:rPr>
              <a:t>manipulačního poplatku.</a:t>
            </a:r>
          </a:p>
          <a:p>
            <a:pPr marL="257175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solidFill>
                <a:srgbClr val="0069B2"/>
              </a:solidFill>
              <a:latin typeface="TeXGyreAdventor" panose="00000500000000000000" pitchFamily="50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C9D60B-61C7-43C7-B9AD-200CFF5E6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7" y="1176388"/>
            <a:ext cx="5218096" cy="3016368"/>
          </a:xfrm>
          <a:prstGeom prst="rect">
            <a:avLst/>
          </a:prstGeom>
        </p:spPr>
      </p:pic>
      <p:pic>
        <p:nvPicPr>
          <p:cNvPr id="11" name="Obrázek 10">
            <a:hlinkClick r:id="rId5"/>
            <a:extLst>
              <a:ext uri="{FF2B5EF4-FFF2-40B4-BE49-F238E27FC236}">
                <a16:creationId xmlns:a16="http://schemas.microsoft.com/office/drawing/2014/main" id="{6D4C8D4A-0E9F-4164-A33A-D128A974C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7" y="5895975"/>
            <a:ext cx="511121" cy="510905"/>
          </a:xfrm>
          <a:prstGeom prst="rect">
            <a:avLst/>
          </a:prstGeom>
        </p:spPr>
      </p:pic>
      <p:sp>
        <p:nvSpPr>
          <p:cNvPr id="9" name="Zástupný symbol pro obsah 5">
            <a:extLst>
              <a:ext uri="{FF2B5EF4-FFF2-40B4-BE49-F238E27FC236}">
                <a16:creationId xmlns:a16="http://schemas.microsoft.com/office/drawing/2014/main" id="{C233F4F7-B63A-474B-9106-35AFD589DC5E}"/>
              </a:ext>
            </a:extLst>
          </p:cNvPr>
          <p:cNvSpPr txBox="1">
            <a:spLocks/>
          </p:cNvSpPr>
          <p:nvPr/>
        </p:nvSpPr>
        <p:spPr>
          <a:xfrm>
            <a:off x="-192935" y="5262028"/>
            <a:ext cx="5548578" cy="126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indent="0">
              <a:lnSpc>
                <a:spcPct val="120000"/>
              </a:lnSpc>
              <a:spcBef>
                <a:spcPts val="0"/>
              </a:spcBef>
              <a:buFont typeface="Arial"/>
              <a:buNone/>
            </a:pPr>
            <a:r>
              <a:rPr lang="cs-CZ" b="1" dirty="0">
                <a:solidFill>
                  <a:srgbClr val="0069B2"/>
                </a:solidFill>
                <a:latin typeface="TeXGyreAdventor" panose="00000500000000000000" pitchFamily="50" charset="-18"/>
              </a:rPr>
              <a:t>Video celého procesu evidence:</a:t>
            </a:r>
          </a:p>
        </p:txBody>
      </p:sp>
    </p:spTree>
    <p:extLst>
      <p:ext uri="{BB962C8B-B14F-4D97-AF65-F5344CB8AC3E}">
        <p14:creationId xmlns:p14="http://schemas.microsoft.com/office/powerpoint/2010/main" val="1008964635"/>
      </p:ext>
    </p:extLst>
  </p:cSld>
  <p:clrMapOvr>
    <a:masterClrMapping/>
  </p:clrMapOvr>
</p:sld>
</file>

<file path=ppt/theme/theme1.xml><?xml version="1.0" encoding="utf-8"?>
<a:theme xmlns:a="http://schemas.openxmlformats.org/drawingml/2006/main" name="ppt ini brand školení - předvyplněná pro lektory">
  <a:themeElements>
    <a:clrScheme name="inisoft1">
      <a:dk1>
        <a:sysClr val="windowText" lastClr="000000"/>
      </a:dk1>
      <a:lt1>
        <a:sysClr val="window" lastClr="FFFFFF"/>
      </a:lt1>
      <a:dk2>
        <a:srgbClr val="005294"/>
      </a:dk2>
      <a:lt2>
        <a:srgbClr val="D9E2EB"/>
      </a:lt2>
      <a:accent1>
        <a:srgbClr val="9FC62C"/>
      </a:accent1>
      <a:accent2>
        <a:srgbClr val="3C3C3B"/>
      </a:accent2>
      <a:accent3>
        <a:srgbClr val="3C3C3B"/>
      </a:accent3>
      <a:accent4>
        <a:srgbClr val="3C3C3B"/>
      </a:accent4>
      <a:accent5>
        <a:srgbClr val="3C3C3B"/>
      </a:accent5>
      <a:accent6>
        <a:srgbClr val="3C3C3B"/>
      </a:accent6>
      <a:hlink>
        <a:srgbClr val="9FC62C"/>
      </a:hlink>
      <a:folHlink>
        <a:srgbClr val="0052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ini brand školení - předvyplněná pro lektory</Template>
  <TotalTime>815</TotalTime>
  <Words>309</Words>
  <Application>Microsoft Office PowerPoint</Application>
  <PresentationFormat>Předvádění na obrazovce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TeX Gyre Adventor</vt:lpstr>
      <vt:lpstr>TeXGyreAdventor</vt:lpstr>
      <vt:lpstr>ppt ini brand školení - předvyplněná pro lektory</vt:lpstr>
      <vt:lpstr>Reuse centrum IS ENVITA Druhý život použitých věcí v Poděbradech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Simona Novotna</dc:creator>
  <cp:lastModifiedBy>Miroslav Jakuš</cp:lastModifiedBy>
  <cp:revision>86</cp:revision>
  <dcterms:created xsi:type="dcterms:W3CDTF">2019-06-06T07:46:24Z</dcterms:created>
  <dcterms:modified xsi:type="dcterms:W3CDTF">2023-09-18T15:39:42Z</dcterms:modified>
</cp:coreProperties>
</file>