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652" r:id="rId4"/>
    <p:sldId id="653" r:id="rId5"/>
    <p:sldId id="654" r:id="rId6"/>
    <p:sldId id="655" r:id="rId7"/>
    <p:sldId id="657" r:id="rId8"/>
    <p:sldId id="658" r:id="rId9"/>
    <p:sldId id="659" r:id="rId10"/>
    <p:sldId id="660" r:id="rId11"/>
    <p:sldId id="661" r:id="rId12"/>
    <p:sldId id="663" r:id="rId13"/>
    <p:sldId id="662" r:id="rId14"/>
    <p:sldId id="669" r:id="rId15"/>
    <p:sldId id="668" r:id="rId16"/>
    <p:sldId id="665" r:id="rId17"/>
    <p:sldId id="664" r:id="rId18"/>
    <p:sldId id="666" r:id="rId19"/>
    <p:sldId id="670" r:id="rId20"/>
    <p:sldId id="667" r:id="rId21"/>
    <p:sldId id="651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8D51B9-70C5-4F23-A8A9-B0247B791CD8}" v="1" dt="2023-08-28T07:05:28.5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3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emene Pavel" userId="659e2c0b-ada9-4990-850d-9c0a601a906a" providerId="ADAL" clId="{C48D51B9-70C5-4F23-A8A9-B0247B791CD8}"/>
    <pc:docChg chg="custSel addSld delSld modSld">
      <pc:chgData name="Zemene Pavel" userId="659e2c0b-ada9-4990-850d-9c0a601a906a" providerId="ADAL" clId="{C48D51B9-70C5-4F23-A8A9-B0247B791CD8}" dt="2023-08-28T14:57:38.362" v="96" actId="1076"/>
      <pc:docMkLst>
        <pc:docMk/>
      </pc:docMkLst>
      <pc:sldChg chg="addSp modSp mod">
        <pc:chgData name="Zemene Pavel" userId="659e2c0b-ada9-4990-850d-9c0a601a906a" providerId="ADAL" clId="{C48D51B9-70C5-4F23-A8A9-B0247B791CD8}" dt="2023-08-28T14:57:38.362" v="96" actId="1076"/>
        <pc:sldMkLst>
          <pc:docMk/>
          <pc:sldMk cId="0" sldId="256"/>
        </pc:sldMkLst>
        <pc:spChg chg="mod">
          <ac:chgData name="Zemene Pavel" userId="659e2c0b-ada9-4990-850d-9c0a601a906a" providerId="ADAL" clId="{C48D51B9-70C5-4F23-A8A9-B0247B791CD8}" dt="2023-08-28T14:57:07.928" v="93" actId="14100"/>
          <ac:spMkLst>
            <pc:docMk/>
            <pc:sldMk cId="0" sldId="256"/>
            <ac:spMk id="4100" creationId="{0C9FF3FA-1A8C-4D3F-B855-4399C2FFEA2F}"/>
          </ac:spMkLst>
        </pc:spChg>
        <pc:picChg chg="add mod">
          <ac:chgData name="Zemene Pavel" userId="659e2c0b-ada9-4990-850d-9c0a601a906a" providerId="ADAL" clId="{C48D51B9-70C5-4F23-A8A9-B0247B791CD8}" dt="2023-08-28T14:57:38.362" v="96" actId="1076"/>
          <ac:picMkLst>
            <pc:docMk/>
            <pc:sldMk cId="0" sldId="256"/>
            <ac:picMk id="3" creationId="{B33DA6CE-0348-2E8F-8AB1-5F5551FD8BF7}"/>
          </ac:picMkLst>
        </pc:picChg>
      </pc:sldChg>
      <pc:sldChg chg="addSp delSp modSp mod">
        <pc:chgData name="Zemene Pavel" userId="659e2c0b-ada9-4990-850d-9c0a601a906a" providerId="ADAL" clId="{C48D51B9-70C5-4F23-A8A9-B0247B791CD8}" dt="2023-08-28T06:54:40.671" v="3" actId="1076"/>
        <pc:sldMkLst>
          <pc:docMk/>
          <pc:sldMk cId="2125541577" sldId="655"/>
        </pc:sldMkLst>
        <pc:spChg chg="add del mod">
          <ac:chgData name="Zemene Pavel" userId="659e2c0b-ada9-4990-850d-9c0a601a906a" providerId="ADAL" clId="{C48D51B9-70C5-4F23-A8A9-B0247B791CD8}" dt="2023-08-28T06:54:32.277" v="2" actId="22"/>
          <ac:spMkLst>
            <pc:docMk/>
            <pc:sldMk cId="2125541577" sldId="655"/>
            <ac:spMk id="6" creationId="{9C4D88D1-2F67-2958-7B36-4CE95E436065}"/>
          </ac:spMkLst>
        </pc:spChg>
        <pc:picChg chg="del">
          <ac:chgData name="Zemene Pavel" userId="659e2c0b-ada9-4990-850d-9c0a601a906a" providerId="ADAL" clId="{C48D51B9-70C5-4F23-A8A9-B0247B791CD8}" dt="2023-08-28T06:54:29.255" v="1" actId="478"/>
          <ac:picMkLst>
            <pc:docMk/>
            <pc:sldMk cId="2125541577" sldId="655"/>
            <ac:picMk id="4" creationId="{5CC912E9-7684-4784-ACBB-5BF6B5541516}"/>
          </ac:picMkLst>
        </pc:picChg>
        <pc:picChg chg="add mod ord">
          <ac:chgData name="Zemene Pavel" userId="659e2c0b-ada9-4990-850d-9c0a601a906a" providerId="ADAL" clId="{C48D51B9-70C5-4F23-A8A9-B0247B791CD8}" dt="2023-08-28T06:54:40.671" v="3" actId="1076"/>
          <ac:picMkLst>
            <pc:docMk/>
            <pc:sldMk cId="2125541577" sldId="655"/>
            <ac:picMk id="8" creationId="{91FB0917-F76A-9490-EA6C-6827DDDC9D75}"/>
          </ac:picMkLst>
        </pc:picChg>
      </pc:sldChg>
      <pc:sldChg chg="del">
        <pc:chgData name="Zemene Pavel" userId="659e2c0b-ada9-4990-850d-9c0a601a906a" providerId="ADAL" clId="{C48D51B9-70C5-4F23-A8A9-B0247B791CD8}" dt="2023-08-16T17:06:14.319" v="0" actId="47"/>
        <pc:sldMkLst>
          <pc:docMk/>
          <pc:sldMk cId="2890416826" sldId="656"/>
        </pc:sldMkLst>
      </pc:sldChg>
      <pc:sldChg chg="addSp modSp mod">
        <pc:chgData name="Zemene Pavel" userId="659e2c0b-ada9-4990-850d-9c0a601a906a" providerId="ADAL" clId="{C48D51B9-70C5-4F23-A8A9-B0247B791CD8}" dt="2023-08-28T07:07:30.601" v="66" actId="20577"/>
        <pc:sldMkLst>
          <pc:docMk/>
          <pc:sldMk cId="1596373452" sldId="658"/>
        </pc:sldMkLst>
        <pc:spChg chg="add mod">
          <ac:chgData name="Zemene Pavel" userId="659e2c0b-ada9-4990-850d-9c0a601a906a" providerId="ADAL" clId="{C48D51B9-70C5-4F23-A8A9-B0247B791CD8}" dt="2023-08-28T07:07:30.601" v="66" actId="20577"/>
          <ac:spMkLst>
            <pc:docMk/>
            <pc:sldMk cId="1596373452" sldId="658"/>
            <ac:spMk id="9" creationId="{6782BC41-1D04-E094-BA7A-3955AD761C0A}"/>
          </ac:spMkLst>
        </pc:spChg>
        <pc:picChg chg="add mod">
          <ac:chgData name="Zemene Pavel" userId="659e2c0b-ada9-4990-850d-9c0a601a906a" providerId="ADAL" clId="{C48D51B9-70C5-4F23-A8A9-B0247B791CD8}" dt="2023-08-28T07:06:36.018" v="65" actId="1076"/>
          <ac:picMkLst>
            <pc:docMk/>
            <pc:sldMk cId="1596373452" sldId="658"/>
            <ac:picMk id="7" creationId="{D33F030E-7FCF-B0C6-5A9C-53BB9C5AF2B0}"/>
          </ac:picMkLst>
        </pc:picChg>
      </pc:sldChg>
      <pc:sldChg chg="addSp modSp mod">
        <pc:chgData name="Zemene Pavel" userId="659e2c0b-ada9-4990-850d-9c0a601a906a" providerId="ADAL" clId="{C48D51B9-70C5-4F23-A8A9-B0247B791CD8}" dt="2023-08-28T07:14:52.471" v="70" actId="1076"/>
        <pc:sldMkLst>
          <pc:docMk/>
          <pc:sldMk cId="2648786770" sldId="661"/>
        </pc:sldMkLst>
        <pc:picChg chg="add mod">
          <ac:chgData name="Zemene Pavel" userId="659e2c0b-ada9-4990-850d-9c0a601a906a" providerId="ADAL" clId="{C48D51B9-70C5-4F23-A8A9-B0247B791CD8}" dt="2023-08-28T07:14:52.471" v="70" actId="1076"/>
          <ac:picMkLst>
            <pc:docMk/>
            <pc:sldMk cId="2648786770" sldId="661"/>
            <ac:picMk id="5" creationId="{AF7A3147-E2F0-E2A6-1BC8-97D2CD74FD23}"/>
          </ac:picMkLst>
        </pc:picChg>
      </pc:sldChg>
      <pc:sldChg chg="modSp mod">
        <pc:chgData name="Zemene Pavel" userId="659e2c0b-ada9-4990-850d-9c0a601a906a" providerId="ADAL" clId="{C48D51B9-70C5-4F23-A8A9-B0247B791CD8}" dt="2023-08-28T14:53:32.416" v="82" actId="20577"/>
        <pc:sldMkLst>
          <pc:docMk/>
          <pc:sldMk cId="3879317210" sldId="666"/>
        </pc:sldMkLst>
        <pc:spChg chg="mod">
          <ac:chgData name="Zemene Pavel" userId="659e2c0b-ada9-4990-850d-9c0a601a906a" providerId="ADAL" clId="{C48D51B9-70C5-4F23-A8A9-B0247B791CD8}" dt="2023-08-28T14:53:32.416" v="82" actId="20577"/>
          <ac:spMkLst>
            <pc:docMk/>
            <pc:sldMk cId="3879317210" sldId="666"/>
            <ac:spMk id="4" creationId="{2AE37143-39D8-47B6-8815-1D804A29CA43}"/>
          </ac:spMkLst>
        </pc:spChg>
      </pc:sldChg>
      <pc:sldChg chg="addSp delSp modSp mod">
        <pc:chgData name="Zemene Pavel" userId="659e2c0b-ada9-4990-850d-9c0a601a906a" providerId="ADAL" clId="{C48D51B9-70C5-4F23-A8A9-B0247B791CD8}" dt="2023-08-28T14:48:57.102" v="78" actId="14100"/>
        <pc:sldMkLst>
          <pc:docMk/>
          <pc:sldMk cId="2031816809" sldId="668"/>
        </pc:sldMkLst>
        <pc:picChg chg="add mod">
          <ac:chgData name="Zemene Pavel" userId="659e2c0b-ada9-4990-850d-9c0a601a906a" providerId="ADAL" clId="{C48D51B9-70C5-4F23-A8A9-B0247B791CD8}" dt="2023-08-28T14:48:57.102" v="78" actId="14100"/>
          <ac:picMkLst>
            <pc:docMk/>
            <pc:sldMk cId="2031816809" sldId="668"/>
            <ac:picMk id="4" creationId="{C11697B7-965B-E703-1816-937D50A6D836}"/>
          </ac:picMkLst>
        </pc:picChg>
        <pc:picChg chg="del">
          <ac:chgData name="Zemene Pavel" userId="659e2c0b-ada9-4990-850d-9c0a601a906a" providerId="ADAL" clId="{C48D51B9-70C5-4F23-A8A9-B0247B791CD8}" dt="2023-08-28T14:47:42.832" v="71" actId="478"/>
          <ac:picMkLst>
            <pc:docMk/>
            <pc:sldMk cId="2031816809" sldId="668"/>
            <ac:picMk id="10" creationId="{1036C973-2AFA-4A2E-B872-1BA5B14643D5}"/>
          </ac:picMkLst>
        </pc:picChg>
        <pc:picChg chg="del mod">
          <ac:chgData name="Zemene Pavel" userId="659e2c0b-ada9-4990-850d-9c0a601a906a" providerId="ADAL" clId="{C48D51B9-70C5-4F23-A8A9-B0247B791CD8}" dt="2023-08-28T14:48:48.002" v="76" actId="478"/>
          <ac:picMkLst>
            <pc:docMk/>
            <pc:sldMk cId="2031816809" sldId="668"/>
            <ac:picMk id="12" creationId="{2576DC6F-8E81-43B3-8DE4-81F1BE44C50F}"/>
          </ac:picMkLst>
        </pc:picChg>
      </pc:sldChg>
      <pc:sldChg chg="addSp delSp modSp new mod">
        <pc:chgData name="Zemene Pavel" userId="659e2c0b-ada9-4990-850d-9c0a601a906a" providerId="ADAL" clId="{C48D51B9-70C5-4F23-A8A9-B0247B791CD8}" dt="2023-08-28T14:53:38.947" v="83"/>
        <pc:sldMkLst>
          <pc:docMk/>
          <pc:sldMk cId="155774584" sldId="670"/>
        </pc:sldMkLst>
        <pc:spChg chg="mod">
          <ac:chgData name="Zemene Pavel" userId="659e2c0b-ada9-4990-850d-9c0a601a906a" providerId="ADAL" clId="{C48D51B9-70C5-4F23-A8A9-B0247B791CD8}" dt="2023-08-28T14:53:38.947" v="83"/>
          <ac:spMkLst>
            <pc:docMk/>
            <pc:sldMk cId="155774584" sldId="670"/>
            <ac:spMk id="2" creationId="{9209A6E3-B305-8CB9-82BA-9BEBE54B708B}"/>
          </ac:spMkLst>
        </pc:spChg>
        <pc:spChg chg="del">
          <ac:chgData name="Zemene Pavel" userId="659e2c0b-ada9-4990-850d-9c0a601a906a" providerId="ADAL" clId="{C48D51B9-70C5-4F23-A8A9-B0247B791CD8}" dt="2023-08-28T14:52:06.374" v="80" actId="22"/>
          <ac:spMkLst>
            <pc:docMk/>
            <pc:sldMk cId="155774584" sldId="670"/>
            <ac:spMk id="3" creationId="{B14940F9-11DF-DDB6-F038-396F0DF73931}"/>
          </ac:spMkLst>
        </pc:spChg>
        <pc:spChg chg="del">
          <ac:chgData name="Zemene Pavel" userId="659e2c0b-ada9-4990-850d-9c0a601a906a" providerId="ADAL" clId="{C48D51B9-70C5-4F23-A8A9-B0247B791CD8}" dt="2023-08-28T14:53:03.185" v="81" actId="22"/>
          <ac:spMkLst>
            <pc:docMk/>
            <pc:sldMk cId="155774584" sldId="670"/>
            <ac:spMk id="4" creationId="{BC20E816-35FB-A5A8-4ED4-C8B7EB6653E1}"/>
          </ac:spMkLst>
        </pc:spChg>
        <pc:picChg chg="add mod ord">
          <ac:chgData name="Zemene Pavel" userId="659e2c0b-ada9-4990-850d-9c0a601a906a" providerId="ADAL" clId="{C48D51B9-70C5-4F23-A8A9-B0247B791CD8}" dt="2023-08-28T14:52:06.374" v="80" actId="22"/>
          <ac:picMkLst>
            <pc:docMk/>
            <pc:sldMk cId="155774584" sldId="670"/>
            <ac:picMk id="6" creationId="{DA5FEB91-84B0-EA62-9000-B24FC911B191}"/>
          </ac:picMkLst>
        </pc:picChg>
        <pc:picChg chg="add mod ord">
          <ac:chgData name="Zemene Pavel" userId="659e2c0b-ada9-4990-850d-9c0a601a906a" providerId="ADAL" clId="{C48D51B9-70C5-4F23-A8A9-B0247B791CD8}" dt="2023-08-28T14:53:03.185" v="81" actId="22"/>
          <ac:picMkLst>
            <pc:docMk/>
            <pc:sldMk cId="155774584" sldId="670"/>
            <ac:picMk id="8" creationId="{AEF79C5E-E050-BF86-5FEE-EBABF426CD50}"/>
          </ac:picMkLst>
        </pc:picChg>
      </pc:sldChg>
    </pc:docChg>
  </pc:docChgLst>
  <pc:docChgLst>
    <pc:chgData name="Zemene Pavel" userId="659e2c0b-ada9-4990-850d-9c0a601a906a" providerId="ADAL" clId="{A1D9C9AB-756C-4132-B327-3ECD93997CA8}"/>
    <pc:docChg chg="modSld">
      <pc:chgData name="Zemene Pavel" userId="659e2c0b-ada9-4990-850d-9c0a601a906a" providerId="ADAL" clId="{A1D9C9AB-756C-4132-B327-3ECD93997CA8}" dt="2023-07-03T09:26:33.991" v="0" actId="6549"/>
      <pc:docMkLst>
        <pc:docMk/>
      </pc:docMkLst>
      <pc:sldChg chg="modSp mod">
        <pc:chgData name="Zemene Pavel" userId="659e2c0b-ada9-4990-850d-9c0a601a906a" providerId="ADAL" clId="{A1D9C9AB-756C-4132-B327-3ECD93997CA8}" dt="2023-07-03T09:26:33.991" v="0" actId="6549"/>
        <pc:sldMkLst>
          <pc:docMk/>
          <pc:sldMk cId="0" sldId="256"/>
        </pc:sldMkLst>
        <pc:spChg chg="mod">
          <ac:chgData name="Zemene Pavel" userId="659e2c0b-ada9-4990-850d-9c0a601a906a" providerId="ADAL" clId="{A1D9C9AB-756C-4132-B327-3ECD93997CA8}" dt="2023-07-03T09:26:33.991" v="0" actId="6549"/>
          <ac:spMkLst>
            <pc:docMk/>
            <pc:sldMk cId="0" sldId="256"/>
            <ac:spMk id="4100" creationId="{0C9FF3FA-1A8C-4D3F-B855-4399C2FFEA2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FC59D-3C08-435E-BDA1-9849E721D0C6}" type="datetimeFigureOut">
              <a:rPr lang="en-GB" smtClean="0"/>
              <a:t>16/08/2023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5FB07-339B-4FDE-ACA6-95B9D68A11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548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48042F-5599-42CF-A0C7-D953BC64E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9199ED4-831A-4F44-AED8-94F04AF31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B80625-C87F-4558-8491-50DF24BA9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998ACD-0021-4025-A069-1DC5BDD00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1D06C4-326E-4D38-8B22-21D5A07A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92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52668-C1EE-435E-A4D6-15D6D60E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03EAD50-6527-40C2-BC89-7B8DE9D0D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F424386-FA82-471F-B33D-A402E5DFB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03EF802-A7FB-4ADB-AA25-9E8B4656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727E0D-5AA2-45B8-A764-4533DCFB3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9043F17-40FC-4F6F-9B0A-1BF0807EB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8593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6512F-0102-40FC-9C51-AB6651F1C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2AF12F2-D92E-4521-9ADC-1E3950BDC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CD443F-9A15-4326-B30C-E8D21BBE7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C6E942-B556-41F0-92F8-FF3847FA0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15BE97-A985-409E-A9D2-AC078E5E3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756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7E4BB8A-41D6-4CCE-B451-A05263D3A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93FDB44-B89D-42A9-AE6A-D7515AE6F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C07828-DC51-4455-AA3A-387BE99B3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8A495A-0495-46FA-A1FE-B3941BC59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3C68A6-96E7-40A9-A647-04BC70EA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5860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48042F-5599-42CF-A0C7-D953BC64E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9199ED4-831A-4F44-AED8-94F04AF31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B80625-C87F-4558-8491-50DF24BA9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998ACD-0021-4025-A069-1DC5BDD00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1D06C4-326E-4D38-8B22-21D5A07A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2193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48042F-5599-42CF-A0C7-D953BC64E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44640"/>
          </a:xfrm>
        </p:spPr>
        <p:txBody>
          <a:bodyPr anchor="t" anchorCtr="0"/>
          <a:lstStyle>
            <a:lvl1pPr algn="ctr">
              <a:defRPr sz="6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B80625-C87F-4558-8491-50DF24BA9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998ACD-0021-4025-A069-1DC5BDD00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1D06C4-326E-4D38-8B22-21D5A07A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1716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D8B33C-27BF-4C6A-9327-964B91FBB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4B8F0E-1873-459C-9ECD-0632E256B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AC7199-9013-416E-AACB-78F83537A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77BB5B-5D9F-493A-8808-C720C295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D3C342-1CD0-4F28-A144-6322674D8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2906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66FED6-5612-425F-B4EC-56F44326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40CF61F-88B2-4169-AB69-27D71B5BA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4309B0-8AE3-4535-B593-82FBAC2EB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EB21C9-D0F3-4166-B63D-6F0FEFA3A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867E68-2313-4BC5-A994-E77CB2FA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484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106447-E7E3-46C9-8E8B-D1D9B608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E234AA-B419-4807-98D8-0D57E7868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A99173D-232E-42C7-AB97-AD31ABBA8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1A943C-9606-4BB4-8257-8B01E29BD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4C0B36-FC34-484F-B3F6-4C65DE790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69D740C-CB57-445B-8465-8A4382C8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948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548970-D1ED-4EAA-9C29-03A54568A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687398-E913-4ED3-9546-80BF294AB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D52938-CBAA-4E8C-B36F-231D584DE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AF0ED5C-1F7E-4743-BBD2-203F08C01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1D064CF-EF46-4B41-9FA9-BEB2FFBAD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0354919-299C-4FBC-9518-B5329D318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6757873-A4A6-42CF-98AF-7A5BF0BAC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8A2B521-CAC8-4704-9736-4EFE483B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1498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8E094B-95E8-42EE-AFB4-DE08BC947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F6BACD5-7DE5-4BFE-A095-B8E057643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E0C61DD-C05D-48C5-811F-5D0744540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5946A3-9D89-44F9-A343-3D3E06FDC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9443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48042F-5599-42CF-A0C7-D953BC64E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44640"/>
          </a:xfrm>
        </p:spPr>
        <p:txBody>
          <a:bodyPr anchor="t" anchorCtr="0"/>
          <a:lstStyle>
            <a:lvl1pPr algn="ctr">
              <a:defRPr sz="6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B80625-C87F-4558-8491-50DF24BA9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998ACD-0021-4025-A069-1DC5BDD00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1D06C4-326E-4D38-8B22-21D5A07A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0985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0B82BE1-664F-402E-A505-86345FF3A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185CAC7-6BFE-4D7A-AED0-171A61485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B8E4797-4FA0-48E0-B86F-23BF54A7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7657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7D0F80-A5F3-4801-9640-40979EE92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E01016-BAA4-44A0-B6C9-A7B96D534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FCC0704-1189-42F2-96DB-32AB942C6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10FBEB-12EB-485C-A47A-E753FA3A9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84C5BD-8FDC-454B-BBEB-12DD70B2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952E6FB-59EC-49AB-802C-5442C8B5A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083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52668-C1EE-435E-A4D6-15D6D60E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03EAD50-6527-40C2-BC89-7B8DE9D0D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F424386-FA82-471F-B33D-A402E5DFB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03EF802-A7FB-4ADB-AA25-9E8B4656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727E0D-5AA2-45B8-A764-4533DCFB3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9043F17-40FC-4F6F-9B0A-1BF0807EB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015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6512F-0102-40FC-9C51-AB6651F1C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2AF12F2-D92E-4521-9ADC-1E3950BDC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CD443F-9A15-4326-B30C-E8D21BBE7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C6E942-B556-41F0-92F8-FF3847FA0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15BE97-A985-409E-A9D2-AC078E5E3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133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7E4BB8A-41D6-4CCE-B451-A05263D3A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93FDB44-B89D-42A9-AE6A-D7515AE6F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C07828-DC51-4455-AA3A-387BE99B3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8A495A-0495-46FA-A1FE-B3941BC59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3C68A6-96E7-40A9-A647-04BC70EA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930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D8B33C-27BF-4C6A-9327-964B91FBB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4B8F0E-1873-459C-9ECD-0632E256B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AC7199-9013-416E-AACB-78F83537A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77BB5B-5D9F-493A-8808-C720C295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D3C342-1CD0-4F28-A144-6322674D8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8542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66FED6-5612-425F-B4EC-56F44326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40CF61F-88B2-4169-AB69-27D71B5BA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4309B0-8AE3-4535-B593-82FBAC2EB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EB21C9-D0F3-4166-B63D-6F0FEFA3A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867E68-2313-4BC5-A994-E77CB2FA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49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106447-E7E3-46C9-8E8B-D1D9B608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E234AA-B419-4807-98D8-0D57E7868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A99173D-232E-42C7-AB97-AD31ABBA8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1A943C-9606-4BB4-8257-8B01E29BD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4C0B36-FC34-484F-B3F6-4C65DE790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69D740C-CB57-445B-8465-8A4382C8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72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548970-D1ED-4EAA-9C29-03A54568A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687398-E913-4ED3-9546-80BF294AB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D52938-CBAA-4E8C-B36F-231D584DE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AF0ED5C-1F7E-4743-BBD2-203F08C01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1D064CF-EF46-4B41-9FA9-BEB2FFBAD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0354919-299C-4FBC-9518-B5329D318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6757873-A4A6-42CF-98AF-7A5BF0BAC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8A2B521-CAC8-4704-9736-4EFE483B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8E094B-95E8-42EE-AFB4-DE08BC947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F6BACD5-7DE5-4BFE-A095-B8E057643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E0C61DD-C05D-48C5-811F-5D0744540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5946A3-9D89-44F9-A343-3D3E06FDC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0727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0B82BE1-664F-402E-A505-86345FF3A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185CAC7-6BFE-4D7A-AED0-171A61485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B8E4797-4FA0-48E0-B86F-23BF54A7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374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7D0F80-A5F3-4801-9640-40979EE92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E01016-BAA4-44A0-B6C9-A7B96D534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FCC0704-1189-42F2-96DB-32AB942C6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10FBEB-12EB-485C-A47A-E753FA3A9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84C5BD-8FDC-454B-BBEB-12DD70B2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952E6FB-59EC-49AB-802C-5442C8B5A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5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64D6E13-9689-4B74-962F-6068477D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262F833-56B2-4819-B53B-98060BFCC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69BBE7-22E7-40F8-9A34-7B9B96A2F0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F27723-AABA-4C47-B0D0-98B6261C9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C4C79D-7BB9-4CF1-A466-0F4062F43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141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64D6E13-9689-4B74-962F-6068477D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262F833-56B2-4819-B53B-98060BFCC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69BBE7-22E7-40F8-9A34-7B9B96A2F0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E1573-E5F3-44F5-A8F9-48BB3A52F563}" type="datetimeFigureOut">
              <a:rPr lang="cs-CZ" smtClean="0"/>
              <a:t>16.08.2023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F27723-AABA-4C47-B0D0-98B6261C9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C4C79D-7BB9-4CF1-A466-0F4062F43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31A05-CBAF-4731-B88E-E6F94F353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27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>
            <a:extLst>
              <a:ext uri="{FF2B5EF4-FFF2-40B4-BE49-F238E27FC236}">
                <a16:creationId xmlns:a16="http://schemas.microsoft.com/office/drawing/2014/main" id="{0C9FF3FA-1A8C-4D3F-B855-4399C2FFEA2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19289" y="2133601"/>
            <a:ext cx="8569325" cy="193040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cs-CZ" altLang="cs-CZ" sz="2800" b="1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>
              <a:defRPr/>
            </a:pPr>
            <a:r>
              <a:rPr lang="cs-CZ" altLang="cs-CZ" sz="14400" b="1" dirty="0"/>
              <a:t>Možnosti sběru, třídění a recyklace</a:t>
            </a:r>
          </a:p>
          <a:p>
            <a:pPr>
              <a:defRPr/>
            </a:pPr>
            <a:r>
              <a:rPr lang="cs-CZ" altLang="cs-CZ" sz="14400" b="1" dirty="0"/>
              <a:t> pěnového polystyrenu (EPS) v praxi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>
              <a:solidFill>
                <a:schemeClr val="bg2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800" dirty="0">
              <a:solidFill>
                <a:schemeClr val="bg2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5600" dirty="0"/>
              <a:t>Ing.Pavel Zemene, Ph.D., předseda Sdružení EPS ČR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>
              <a:solidFill>
                <a:schemeClr val="bg2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800" dirty="0">
              <a:solidFill>
                <a:schemeClr val="bg2"/>
              </a:solidFill>
              <a:latin typeface="Verdana" panose="020B0604030504040204" pitchFamily="34" charset="0"/>
            </a:endParaRPr>
          </a:p>
        </p:txBody>
      </p:sp>
      <p:pic>
        <p:nvPicPr>
          <p:cNvPr id="5" name="Obrázek 8">
            <a:extLst>
              <a:ext uri="{FF2B5EF4-FFF2-40B4-BE49-F238E27FC236}">
                <a16:creationId xmlns:a16="http://schemas.microsoft.com/office/drawing/2014/main" id="{4900D792-7F03-4D75-BEE4-21F8BFE49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45" y="379104"/>
            <a:ext cx="3483709" cy="11756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3DA6CE-0348-2E8F-8AB1-5F5551FD8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671" y="4473957"/>
            <a:ext cx="4326658" cy="17478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648F4-253C-46A0-B162-BBE0B044A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Pilotní projekt třídění a předúprava odpadního EPS ve sběrném dvoře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68C53-39B4-4248-AE97-FF8C69AC06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Cíl: ověřit možnosti sběru, třídění, předúpravy a prodeje odpadního EPS</a:t>
            </a:r>
          </a:p>
          <a:p>
            <a:r>
              <a:rPr lang="cs-CZ" dirty="0"/>
              <a:t>Výsledek: </a:t>
            </a:r>
          </a:p>
          <a:p>
            <a:pPr lvl="1"/>
            <a:r>
              <a:rPr lang="cs-CZ" dirty="0"/>
              <a:t>3,2 tuny/rok</a:t>
            </a:r>
          </a:p>
          <a:p>
            <a:pPr lvl="1"/>
            <a:r>
              <a:rPr lang="cs-CZ" dirty="0"/>
              <a:t>0,15-0,2 kg/občana (ČR:1.500 t)</a:t>
            </a:r>
          </a:p>
          <a:p>
            <a:pPr lvl="1"/>
            <a:r>
              <a:rPr lang="cs-CZ" dirty="0"/>
              <a:t>Úspora 400 m3 v kontejnerech</a:t>
            </a:r>
          </a:p>
          <a:p>
            <a:pPr lvl="1"/>
            <a:r>
              <a:rPr lang="cs-CZ" dirty="0"/>
              <a:t>Ekonomický přínos</a:t>
            </a:r>
          </a:p>
          <a:p>
            <a:pPr lvl="1"/>
            <a:r>
              <a:rPr lang="cs-CZ" dirty="0"/>
              <a:t>Díky kompaktoru lepší využití prostoru a vyšší výkupní cena</a:t>
            </a:r>
            <a:endParaRPr lang="en-GB" dirty="0"/>
          </a:p>
        </p:txBody>
      </p:sp>
      <p:pic>
        <p:nvPicPr>
          <p:cNvPr id="6" name="Inhaltsplatzhalter 9">
            <a:extLst>
              <a:ext uri="{FF2B5EF4-FFF2-40B4-BE49-F238E27FC236}">
                <a16:creationId xmlns:a16="http://schemas.microsoft.com/office/drawing/2014/main" id="{F09B3820-473B-4798-B46A-5083372C71F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0079" y="1825625"/>
            <a:ext cx="4525841" cy="4351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7A3147-E2F0-E2A6-1BC8-97D2CD74F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874" y="1825625"/>
            <a:ext cx="2324099" cy="198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86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1E77-F187-4235-A9D9-20AAF781B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Pilotní projekt využití odpadního EPS z dotřiďovací linky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C39C0-E5E4-4DAD-BAF5-838FC1744E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Cíl: ověřit množství, kvalitu a možnosti uplatnění vytříděného EPS</a:t>
            </a:r>
          </a:p>
          <a:p>
            <a:r>
              <a:rPr lang="cs-CZ" dirty="0"/>
              <a:t>Výsledek</a:t>
            </a:r>
          </a:p>
          <a:p>
            <a:pPr lvl="1"/>
            <a:r>
              <a:rPr lang="cs-CZ" dirty="0"/>
              <a:t>Třídění je technicky bez problémů</a:t>
            </a:r>
          </a:p>
          <a:p>
            <a:pPr lvl="1"/>
            <a:r>
              <a:rPr lang="cs-CZ" dirty="0"/>
              <a:t>Množství: 100 m3(500 kg)/ měsíc (ČR: 600 až 1.000 tun)</a:t>
            </a:r>
          </a:p>
          <a:p>
            <a:pPr lvl="1"/>
            <a:r>
              <a:rPr lang="cs-CZ" dirty="0"/>
              <a:t>Kvalita: horší (nečistoty)</a:t>
            </a:r>
          </a:p>
          <a:p>
            <a:pPr lvl="1"/>
            <a:r>
              <a:rPr lang="cs-CZ" dirty="0"/>
              <a:t>Uplatnění: lehčené betony a zásypy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2BA57B-EFE9-4B8E-87D7-6C175EA34E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78860"/>
            <a:ext cx="5181600" cy="4044868"/>
          </a:xfrm>
        </p:spPr>
      </p:pic>
      <p:pic>
        <p:nvPicPr>
          <p:cNvPr id="7" name="Obrázek 8" descr="Obsah obrázku obloha, exteriér, skála&#10;&#10;Popis byl vytvořen automaticky">
            <a:extLst>
              <a:ext uri="{FF2B5EF4-FFF2-40B4-BE49-F238E27FC236}">
                <a16:creationId xmlns:a16="http://schemas.microsoft.com/office/drawing/2014/main" id="{DC5E59D5-6B63-43B8-A579-34B9A7F9F4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78860"/>
            <a:ext cx="5351585" cy="401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5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9A843-1903-4F63-9EBC-C7308CDEB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Pilotní projekt oddělený sběr EPS na sídlišti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04B45-3EC8-4941-831B-8F2807BD60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Cíl: ověřit množství a kvalitu vytříděného EPS z domácností</a:t>
            </a:r>
          </a:p>
          <a:p>
            <a:r>
              <a:rPr lang="cs-CZ" dirty="0"/>
              <a:t>Výsledek</a:t>
            </a:r>
          </a:p>
          <a:p>
            <a:pPr lvl="1"/>
            <a:r>
              <a:rPr lang="cs-CZ" dirty="0"/>
              <a:t>Občané jsou ochotni EPS třídit</a:t>
            </a:r>
          </a:p>
          <a:p>
            <a:pPr lvl="1"/>
            <a:r>
              <a:rPr lang="cs-CZ" dirty="0"/>
              <a:t>Nežádoucí příměsi pouze 5%</a:t>
            </a:r>
          </a:p>
          <a:p>
            <a:pPr lvl="1"/>
            <a:r>
              <a:rPr lang="cs-CZ" dirty="0"/>
              <a:t>Kvalita odpadu vysoká</a:t>
            </a:r>
          </a:p>
          <a:p>
            <a:pPr lvl="1"/>
            <a:r>
              <a:rPr lang="cs-CZ" dirty="0"/>
              <a:t>Množství: 40 - 60 kg/měsíc</a:t>
            </a:r>
          </a:p>
          <a:p>
            <a:pPr lvl="1"/>
            <a:r>
              <a:rPr lang="cs-CZ" dirty="0"/>
              <a:t>Pravidelný odvoz do sběrného dvora zajišťují TSM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868686-4EDB-4718-91DC-6EFF0E2FC8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9825" y="1939131"/>
            <a:ext cx="5086350" cy="4124325"/>
          </a:xfrm>
        </p:spPr>
      </p:pic>
    </p:spTree>
    <p:extLst>
      <p:ext uri="{BB962C8B-B14F-4D97-AF65-F5344CB8AC3E}">
        <p14:creationId xmlns:p14="http://schemas.microsoft.com/office/powerpoint/2010/main" val="2230763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C061FD-CC2C-4AF5-B8D2-3051FDF32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Rozmístění nádob na odpadní EPS v Kralupech nad Vltavou</a:t>
            </a:r>
            <a:endParaRPr lang="en-GB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07D37CC-340B-4E5A-9EDA-79C636DE9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853839"/>
            <a:ext cx="8534400" cy="3962400"/>
          </a:xfrm>
        </p:spPr>
      </p:pic>
    </p:spTree>
    <p:extLst>
      <p:ext uri="{BB962C8B-B14F-4D97-AF65-F5344CB8AC3E}">
        <p14:creationId xmlns:p14="http://schemas.microsoft.com/office/powerpoint/2010/main" val="175416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6EF16-44BF-48A1-BEDC-789F5EC0D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Nádoby na oddělený sběr EPS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E49A66-2006-4C58-B542-5EBBC764A4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1290" y="1825625"/>
            <a:ext cx="4243590" cy="4351338"/>
          </a:xfrm>
        </p:spPr>
      </p:pic>
      <p:pic>
        <p:nvPicPr>
          <p:cNvPr id="7" name="Content Placeholder 6" descr="A picture containing text, tree, grass, outdoor&#10;&#10;Description automatically generated">
            <a:extLst>
              <a:ext uri="{FF2B5EF4-FFF2-40B4-BE49-F238E27FC236}">
                <a16:creationId xmlns:a16="http://schemas.microsoft.com/office/drawing/2014/main" id="{B8A4CCCB-F2A2-4CAD-B75A-12B244341B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57204" y="1825625"/>
            <a:ext cx="2882574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697B7-965B-E703-1816-937D50A6D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365" y="1825625"/>
            <a:ext cx="419106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16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5F20C84D-8D95-450E-936D-B3A77E7C0D57}"/>
              </a:ext>
            </a:extLst>
          </p:cNvPr>
          <p:cNvSpPr/>
          <p:nvPr/>
        </p:nvSpPr>
        <p:spPr>
          <a:xfrm>
            <a:off x="6077135" y="1892095"/>
            <a:ext cx="2332231" cy="27338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8474361-D1D0-49DD-8E0E-0824140869AB}"/>
              </a:ext>
            </a:extLst>
          </p:cNvPr>
          <p:cNvSpPr/>
          <p:nvPr/>
        </p:nvSpPr>
        <p:spPr>
          <a:xfrm>
            <a:off x="8463399" y="1878098"/>
            <a:ext cx="3429296" cy="2733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76AB3A-DCFC-4AFA-BB37-08822CD5AF3A}"/>
              </a:ext>
            </a:extLst>
          </p:cNvPr>
          <p:cNvSpPr/>
          <p:nvPr/>
        </p:nvSpPr>
        <p:spPr>
          <a:xfrm>
            <a:off x="597876" y="1880966"/>
            <a:ext cx="5429249" cy="27338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AD4643-286F-450F-AD46-F1B32E50B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potřebujeme pomoci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39A2A75-DB61-4D23-A073-597EF7BB5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069" y="2956841"/>
            <a:ext cx="2533650" cy="1524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E3249D-9EC5-4FB5-A255-7FE50A73C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853" y="2956841"/>
            <a:ext cx="2143858" cy="1517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3117C6-B72A-45CA-B879-2D4851978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841" y="2956841"/>
            <a:ext cx="2533650" cy="15220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666A4D-77E9-4F87-9F3A-848C96275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320" y="2956841"/>
            <a:ext cx="3381375" cy="1524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D77471-E8EB-4D76-9C2E-B83198667E76}"/>
              </a:ext>
            </a:extLst>
          </p:cNvPr>
          <p:cNvSpPr txBox="1"/>
          <p:nvPr/>
        </p:nvSpPr>
        <p:spPr>
          <a:xfrm>
            <a:off x="2231049" y="1954432"/>
            <a:ext cx="230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EPS odpady od občanů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870FCB-C0F0-4A0C-BB27-A1C45C7B18EF}"/>
              </a:ext>
            </a:extLst>
          </p:cNvPr>
          <p:cNvSpPr txBox="1"/>
          <p:nvPr/>
        </p:nvSpPr>
        <p:spPr>
          <a:xfrm>
            <a:off x="6096000" y="1954432"/>
            <a:ext cx="230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EPS z retailu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EC0876-0C39-4DD2-8BC2-1C6E5ACFFA9A}"/>
              </a:ext>
            </a:extLst>
          </p:cNvPr>
          <p:cNvSpPr txBox="1"/>
          <p:nvPr/>
        </p:nvSpPr>
        <p:spPr>
          <a:xfrm>
            <a:off x="8809159" y="1954432"/>
            <a:ext cx="230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EPS z průmyslu</a:t>
            </a:r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058EDD-C69A-4C34-99C2-9D00F3B105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4904" y="2605422"/>
            <a:ext cx="966422" cy="2170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1DDF56-744A-4CEA-9A3F-4C00B713D4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0055" y="2335190"/>
            <a:ext cx="599710" cy="6216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7932EE-FD54-43A7-B926-871F6E115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4146" y="2501858"/>
            <a:ext cx="693099" cy="2883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CB4639F-8080-4769-80C7-C58092AE3D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2007" y="2509073"/>
            <a:ext cx="740042" cy="1926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0867E23-C8C6-44EC-B237-D6B51986B1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9105" y="2528224"/>
            <a:ext cx="684852" cy="41030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6EEACE6-DBD7-4748-A076-62F703BF0E20}"/>
              </a:ext>
            </a:extLst>
          </p:cNvPr>
          <p:cNvSpPr txBox="1"/>
          <p:nvPr/>
        </p:nvSpPr>
        <p:spPr>
          <a:xfrm>
            <a:off x="4426196" y="5380207"/>
            <a:ext cx="230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Recyklátoři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D07C5B-F689-40FD-A966-106B57AE8609}"/>
              </a:ext>
            </a:extLst>
          </p:cNvPr>
          <p:cNvSpPr txBox="1"/>
          <p:nvPr/>
        </p:nvSpPr>
        <p:spPr>
          <a:xfrm>
            <a:off x="4426195" y="4770703"/>
            <a:ext cx="2585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Odpadářské společnosti</a:t>
            </a:r>
            <a:endParaRPr lang="en-GB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7154517-F118-437C-ADB8-5D3C60EC9B45}"/>
              </a:ext>
            </a:extLst>
          </p:cNvPr>
          <p:cNvCxnSpPr/>
          <p:nvPr/>
        </p:nvCxnSpPr>
        <p:spPr>
          <a:xfrm>
            <a:off x="759069" y="4703885"/>
            <a:ext cx="10899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52D3915-8522-4AD8-8C34-8718621D6AF5}"/>
              </a:ext>
            </a:extLst>
          </p:cNvPr>
          <p:cNvCxnSpPr/>
          <p:nvPr/>
        </p:nvCxnSpPr>
        <p:spPr>
          <a:xfrm>
            <a:off x="759069" y="5295900"/>
            <a:ext cx="10899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D053577-B3B4-4619-9608-F8AAE8A3E278}"/>
              </a:ext>
            </a:extLst>
          </p:cNvPr>
          <p:cNvSpPr txBox="1"/>
          <p:nvPr/>
        </p:nvSpPr>
        <p:spPr>
          <a:xfrm>
            <a:off x="2160708" y="2207738"/>
            <a:ext cx="2303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2.500 tun / 30% recyklace</a:t>
            </a:r>
            <a:endParaRPr lang="en-GB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6D6D31-7844-40EE-AAE2-1382333D7300}"/>
              </a:ext>
            </a:extLst>
          </p:cNvPr>
          <p:cNvSpPr txBox="1"/>
          <p:nvPr/>
        </p:nvSpPr>
        <p:spPr>
          <a:xfrm>
            <a:off x="6096000" y="2202552"/>
            <a:ext cx="2303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2.000 tun / 80% recyklace</a:t>
            </a:r>
            <a:endParaRPr lang="en-GB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3C4697-68FB-41AD-BAB2-2F97FB6C842C}"/>
              </a:ext>
            </a:extLst>
          </p:cNvPr>
          <p:cNvSpPr txBox="1"/>
          <p:nvPr/>
        </p:nvSpPr>
        <p:spPr>
          <a:xfrm>
            <a:off x="8809159" y="2187543"/>
            <a:ext cx="2303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1.500 tun / 100% recyklace</a:t>
            </a:r>
            <a:endParaRPr lang="en-GB" sz="12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C72E75E-2A07-485C-AC28-35533626A3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8353" y="5336961"/>
            <a:ext cx="641001" cy="56625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716A943-9FEE-453C-BF26-4E9A266F99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8665" y="5336961"/>
            <a:ext cx="641001" cy="5662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2E0AD7-0841-428C-A6F3-71FF8EA127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7999" y="4806789"/>
            <a:ext cx="864701" cy="38621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4848F8E-CDDE-4E41-B8F3-68C171188A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5869" y="4792948"/>
            <a:ext cx="1152525" cy="40005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FCD22CA-E252-43FA-A6E9-80705F7EE9E2}"/>
              </a:ext>
            </a:extLst>
          </p:cNvPr>
          <p:cNvSpPr txBox="1"/>
          <p:nvPr/>
        </p:nvSpPr>
        <p:spPr>
          <a:xfrm>
            <a:off x="4384514" y="1355903"/>
            <a:ext cx="3743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Zdroje EPS odpadů z obalů</a:t>
            </a:r>
            <a:endParaRPr lang="en-GB" b="1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C564279-5332-40B4-9468-07B8F11DC974}"/>
              </a:ext>
            </a:extLst>
          </p:cNvPr>
          <p:cNvCxnSpPr/>
          <p:nvPr/>
        </p:nvCxnSpPr>
        <p:spPr>
          <a:xfrm>
            <a:off x="759069" y="1814147"/>
            <a:ext cx="10899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E9461CA-7721-4411-8551-1B1330BB3697}"/>
              </a:ext>
            </a:extLst>
          </p:cNvPr>
          <p:cNvSpPr txBox="1"/>
          <p:nvPr/>
        </p:nvSpPr>
        <p:spPr>
          <a:xfrm>
            <a:off x="7552130" y="5380207"/>
            <a:ext cx="4106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Kapacity pro čistý EPS: 12.000 tun/rok</a:t>
            </a:r>
          </a:p>
          <a:p>
            <a:r>
              <a:rPr lang="cs-CZ" dirty="0"/>
              <a:t>Kapacity pro špinavý EPS: 1.500 tun/rok</a:t>
            </a:r>
            <a:endParaRPr lang="en-GB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E2078C7-90C7-4E2D-895C-BE53C92A4A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834" y="4019045"/>
            <a:ext cx="884704" cy="64378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4032DE8-29DC-414E-927B-EBABA13AD1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1131" y="4047084"/>
            <a:ext cx="955346" cy="5832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18FD846-7547-4626-9228-F4C9DD9584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61346" y="3359623"/>
            <a:ext cx="1624410" cy="12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2DEC5B-1707-4D3D-A98E-9A7B6C87A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 informací </a:t>
            </a:r>
            <a:r>
              <a:rPr lang="cs-CZ" sz="3200" dirty="0"/>
              <a:t>www.recyklujemepolystyren.cz</a:t>
            </a:r>
            <a:endParaRPr lang="en-GB" dirty="0"/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784FCBCB-AFC9-4AF6-B309-0BDD4F131A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1559" y="1604048"/>
            <a:ext cx="9348882" cy="4247599"/>
          </a:xfrm>
        </p:spPr>
      </p:pic>
    </p:spTree>
    <p:extLst>
      <p:ext uri="{BB962C8B-B14F-4D97-AF65-F5344CB8AC3E}">
        <p14:creationId xmlns:p14="http://schemas.microsoft.com/office/powerpoint/2010/main" val="1741233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E37143-39D8-47B6-8815-1D804A29C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se vyplatí třídit pěnový polystyren?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ADB5D33-5A75-4E72-892D-5480FAB93A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03445" y="1790455"/>
            <a:ext cx="4393697" cy="3862998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3896101-85D4-4F26-A9B8-69AB7BC313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690419" y="1790455"/>
            <a:ext cx="3998839" cy="4351338"/>
          </a:xfrm>
        </p:spPr>
      </p:pic>
    </p:spTree>
    <p:extLst>
      <p:ext uri="{BB962C8B-B14F-4D97-AF65-F5344CB8AC3E}">
        <p14:creationId xmlns:p14="http://schemas.microsoft.com/office/powerpoint/2010/main" val="3879317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9A6E3-B305-8CB9-82BA-9BEBE54B7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se vyplatí třídit pěnový polystyren?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5FEB91-84B0-EA62-9000-B24FC911B1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8579" y="1825625"/>
            <a:ext cx="4180842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EF79C5E-E050-BF86-5FEE-EBABF426CD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27786" y="1825625"/>
            <a:ext cx="3670428" cy="4351338"/>
          </a:xfrm>
        </p:spPr>
      </p:pic>
    </p:spTree>
    <p:extLst>
      <p:ext uri="{BB962C8B-B14F-4D97-AF65-F5344CB8AC3E}">
        <p14:creationId xmlns:p14="http://schemas.microsoft.com/office/powerpoint/2010/main" val="155774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6184E6-24A1-46B0-9A08-094D1C004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Závěry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1748E0-C4E8-492F-86FF-45904C16C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Ročně u nás vznikne cca 7.500 tun EPS odpadu (O:6.000/S:1.500).</a:t>
            </a:r>
          </a:p>
          <a:p>
            <a:r>
              <a:rPr lang="cs-CZ" dirty="0"/>
              <a:t>EPS je velmi dobře recyklovatelný materiál.</a:t>
            </a:r>
          </a:p>
          <a:p>
            <a:r>
              <a:rPr lang="cs-CZ" dirty="0"/>
              <a:t>Kapacit na recyklaci EPS je v ČR dostatek.</a:t>
            </a:r>
          </a:p>
          <a:p>
            <a:r>
              <a:rPr lang="cs-CZ" dirty="0"/>
              <a:t>Pro vyšší míru recyklace potřebujeme pomoci se sběrem a tříděním EPS odpadů od občanů (sběrné dvory, samostátné nádoby na sídlištích, dotřiďovací linky).</a:t>
            </a:r>
          </a:p>
          <a:p>
            <a:r>
              <a:rPr lang="cs-CZ" dirty="0"/>
              <a:t>Pomohla by finanční podpora na zařízení pro předúpravu (drtič nebo kompaktor) odvozená od objemu a ne od hmotnosti (98% objemu EPS je vzduch).</a:t>
            </a:r>
          </a:p>
          <a:p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4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94D1B4-A925-41A2-85F0-86D8AFDF6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prezentace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1B887D-E451-4F40-AE61-006CC0833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 dirty="0">
                <a:ea typeface="Verdana" panose="020B0604030504040204" pitchFamily="34" charset="0"/>
                <a:cs typeface="Verdana" panose="020B0604030504040204" pitchFamily="34" charset="0"/>
              </a:rPr>
              <a:t>Co je pěnový polystyren (EPS)</a:t>
            </a:r>
          </a:p>
          <a:p>
            <a:r>
              <a:rPr lang="cs-CZ" altLang="cs-CZ" sz="2800" dirty="0">
                <a:ea typeface="Verdana" panose="020B0604030504040204" pitchFamily="34" charset="0"/>
                <a:cs typeface="Verdana" panose="020B0604030504040204" pitchFamily="34" charset="0"/>
              </a:rPr>
              <a:t>Množství EPS odpadu a podíl recyklace v ČR</a:t>
            </a:r>
          </a:p>
          <a:p>
            <a:r>
              <a:rPr lang="cs-CZ" altLang="cs-CZ" sz="2800" dirty="0">
                <a:ea typeface="Verdana" panose="020B0604030504040204" pitchFamily="34" charset="0"/>
                <a:cs typeface="Verdana" panose="020B0604030504040204" pitchFamily="34" charset="0"/>
              </a:rPr>
              <a:t>Možnosti recyklace EPS</a:t>
            </a:r>
          </a:p>
          <a:p>
            <a:r>
              <a:rPr lang="cs-CZ" altLang="cs-CZ" sz="2800" dirty="0">
                <a:ea typeface="Verdana" panose="020B0604030504040204" pitchFamily="34" charset="0"/>
                <a:cs typeface="Verdana" panose="020B0604030504040204" pitchFamily="34" charset="0"/>
              </a:rPr>
              <a:t>Sběr, třídění a předúprava odpadního EPS z obalů</a:t>
            </a:r>
          </a:p>
          <a:p>
            <a:r>
              <a:rPr lang="cs-CZ" altLang="cs-CZ" sz="2800" dirty="0">
                <a:ea typeface="Verdana" panose="020B0604030504040204" pitchFamily="34" charset="0"/>
                <a:cs typeface="Verdana" panose="020B0604030504040204" pitchFamily="34" charset="0"/>
              </a:rPr>
              <a:t>Pilotní projekty	</a:t>
            </a:r>
          </a:p>
          <a:p>
            <a:r>
              <a:rPr lang="cs-CZ" altLang="cs-CZ" sz="2800" dirty="0">
                <a:ea typeface="Verdana" panose="020B0604030504040204" pitchFamily="34" charset="0"/>
                <a:cs typeface="Verdana" panose="020B0604030504040204" pitchFamily="34" charset="0"/>
              </a:rPr>
              <a:t>Závěry</a:t>
            </a:r>
          </a:p>
          <a:p>
            <a:r>
              <a:rPr lang="cs-CZ" altLang="cs-CZ" sz="2800" dirty="0">
                <a:ea typeface="Verdana" panose="020B0604030504040204" pitchFamily="34" charset="0"/>
                <a:cs typeface="Verdana" panose="020B0604030504040204" pitchFamily="34" charset="0"/>
              </a:rPr>
              <a:t>Otázky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35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6">
            <a:extLst>
              <a:ext uri="{FF2B5EF4-FFF2-40B4-BE49-F238E27FC236}">
                <a16:creationId xmlns:a16="http://schemas.microsoft.com/office/drawing/2014/main" id="{0B575049-4EA9-483D-B4E9-E000A9449E7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63750" y="1385888"/>
            <a:ext cx="8135938" cy="168275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Děkuji za Vaši pozornost a pomoc při sběru a</a:t>
            </a:r>
          </a:p>
          <a:p>
            <a:pPr eaLnBrk="1" hangingPunct="1"/>
            <a:r>
              <a:rPr lang="cs-CZ" altLang="cs-CZ" sz="3200" b="1" dirty="0"/>
              <a:t> třídění odpadního pěnového polystyrenu</a:t>
            </a:r>
          </a:p>
          <a:p>
            <a:pPr eaLnBrk="1" hangingPunct="1"/>
            <a:endParaRPr lang="cs-CZ" altLang="cs-CZ" sz="2000" dirty="0">
              <a:latin typeface="Verdana" panose="020B0604030504040204" pitchFamily="34" charset="0"/>
            </a:endParaRPr>
          </a:p>
        </p:txBody>
      </p:sp>
      <p:sp>
        <p:nvSpPr>
          <p:cNvPr id="59398" name="Rectangle 7">
            <a:extLst>
              <a:ext uri="{FF2B5EF4-FFF2-40B4-BE49-F238E27FC236}">
                <a16:creationId xmlns:a16="http://schemas.microsoft.com/office/drawing/2014/main" id="{B797B336-B90F-4914-B80D-DBB17E76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5373689"/>
            <a:ext cx="7772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  <a:latin typeface="Verdana" panose="020B0604030504040204" pitchFamily="34" charset="0"/>
              </a:rPr>
              <a:t>Ing. Pavel Zemene, Ph.D.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tx2"/>
                </a:solidFill>
                <a:latin typeface="Verdana" panose="020B0604030504040204" pitchFamily="34" charset="0"/>
              </a:rPr>
              <a:t>předseda Sdružení EPS ČR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4D6138B-4DBA-4506-9CD6-398D95C0F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06" y="3651963"/>
            <a:ext cx="1966587" cy="2772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01D45E-2011-4644-ADFD-04F992E7A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342" y="2528874"/>
            <a:ext cx="1989315" cy="2772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0A0C81-49A6-4414-B2F3-642FE6AF60B6}"/>
              </a:ext>
            </a:extLst>
          </p:cNvPr>
          <p:cNvSpPr txBox="1"/>
          <p:nvPr/>
        </p:nvSpPr>
        <p:spPr>
          <a:xfrm>
            <a:off x="7838694" y="3545985"/>
            <a:ext cx="4132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www.recyklujemepolystyren.cz</a:t>
            </a:r>
            <a:endParaRPr lang="en-GB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CB6F-6149-4034-87FE-847A8456F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pěnový polystyren (EPS)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38B0F-DA66-4742-BD92-7D90175D4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Grafik 7">
            <a:extLst>
              <a:ext uri="{FF2B5EF4-FFF2-40B4-BE49-F238E27FC236}">
                <a16:creationId xmlns:a16="http://schemas.microsoft.com/office/drawing/2014/main" id="{88BD6DFF-59FA-4EF4-BC8A-F2E81AC5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34761"/>
            <a:ext cx="3920758" cy="273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8">
            <a:extLst>
              <a:ext uri="{FF2B5EF4-FFF2-40B4-BE49-F238E27FC236}">
                <a16:creationId xmlns:a16="http://schemas.microsoft.com/office/drawing/2014/main" id="{F6218D29-DAD3-4EAB-A626-7F940BCCA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75" y="1824903"/>
            <a:ext cx="2184850" cy="201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9">
            <a:extLst>
              <a:ext uri="{FF2B5EF4-FFF2-40B4-BE49-F238E27FC236}">
                <a16:creationId xmlns:a16="http://schemas.microsoft.com/office/drawing/2014/main" id="{3D087B4F-3384-4F77-BBDB-4E8240734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945" y="1836463"/>
            <a:ext cx="1693862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1">
            <a:extLst>
              <a:ext uri="{FF2B5EF4-FFF2-40B4-BE49-F238E27FC236}">
                <a16:creationId xmlns:a16="http://schemas.microsoft.com/office/drawing/2014/main" id="{7E9E2659-EA5A-4578-9D7A-CF955E919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28888"/>
            <a:ext cx="1468438" cy="900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12">
            <a:extLst>
              <a:ext uri="{FF2B5EF4-FFF2-40B4-BE49-F238E27FC236}">
                <a16:creationId xmlns:a16="http://schemas.microsoft.com/office/drawing/2014/main" id="{85E9D5BE-4EDB-482E-A237-7B8FFB28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4757463"/>
            <a:ext cx="79375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3">
            <a:extLst>
              <a:ext uri="{FF2B5EF4-FFF2-40B4-BE49-F238E27FC236}">
                <a16:creationId xmlns:a16="http://schemas.microsoft.com/office/drawing/2014/main" id="{D627F84E-2241-42BC-BFE6-16773F559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159" y="4012563"/>
            <a:ext cx="2381251" cy="16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4">
            <a:extLst>
              <a:ext uri="{FF2B5EF4-FFF2-40B4-BE49-F238E27FC236}">
                <a16:creationId xmlns:a16="http://schemas.microsoft.com/office/drawing/2014/main" id="{6ABD7880-71C9-404D-B8F3-90113E264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114" y="3975696"/>
            <a:ext cx="2296256" cy="165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6">
            <a:extLst>
              <a:ext uri="{FF2B5EF4-FFF2-40B4-BE49-F238E27FC236}">
                <a16:creationId xmlns:a16="http://schemas.microsoft.com/office/drawing/2014/main" id="{A4A96CB7-C265-43DE-A4F9-614D8D4B1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379" y="1321586"/>
            <a:ext cx="4973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cs-CZ" altLang="en-US" dirty="0"/>
              <a:t>EPS = 98% vzduch</a:t>
            </a:r>
          </a:p>
        </p:txBody>
      </p:sp>
      <p:pic>
        <p:nvPicPr>
          <p:cNvPr id="12" name="Grafik 57">
            <a:extLst>
              <a:ext uri="{FF2B5EF4-FFF2-40B4-BE49-F238E27FC236}">
                <a16:creationId xmlns:a16="http://schemas.microsoft.com/office/drawing/2014/main" id="{5D546360-E99D-4C9F-B403-37F7CFD143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2794" y="1841968"/>
            <a:ext cx="2314684" cy="199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7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2CEBE-F604-4D7B-BD79-A1DCC8DC6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není pěnový polystyren</a:t>
            </a:r>
            <a:endParaRPr lang="en-GB" dirty="0"/>
          </a:p>
        </p:txBody>
      </p:sp>
      <p:pic>
        <p:nvPicPr>
          <p:cNvPr id="4" name="Grafik 59">
            <a:extLst>
              <a:ext uri="{FF2B5EF4-FFF2-40B4-BE49-F238E27FC236}">
                <a16:creationId xmlns:a16="http://schemas.microsoft.com/office/drawing/2014/main" id="{BDE56E0D-FF91-45D1-9577-666FB659B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370" y="2259771"/>
            <a:ext cx="1808480" cy="1488121"/>
          </a:xfrm>
          <a:prstGeom prst="rect">
            <a:avLst/>
          </a:prstGeom>
        </p:spPr>
      </p:pic>
      <p:pic>
        <p:nvPicPr>
          <p:cNvPr id="5" name="Grafik 54">
            <a:extLst>
              <a:ext uri="{FF2B5EF4-FFF2-40B4-BE49-F238E27FC236}">
                <a16:creationId xmlns:a16="http://schemas.microsoft.com/office/drawing/2014/main" id="{C0288958-09CE-4EB1-92AA-43A1F4952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70" y="4233823"/>
            <a:ext cx="1808480" cy="1474470"/>
          </a:xfrm>
          <a:prstGeom prst="rect">
            <a:avLst/>
          </a:prstGeom>
        </p:spPr>
      </p:pic>
      <p:pic>
        <p:nvPicPr>
          <p:cNvPr id="6" name="Grafik 52">
            <a:extLst>
              <a:ext uri="{FF2B5EF4-FFF2-40B4-BE49-F238E27FC236}">
                <a16:creationId xmlns:a16="http://schemas.microsoft.com/office/drawing/2014/main" id="{0023F8AC-F5EF-40AF-AB67-1090CB9EF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811" y="2057399"/>
            <a:ext cx="1512551" cy="1488121"/>
          </a:xfrm>
          <a:prstGeom prst="rect">
            <a:avLst/>
          </a:prstGeom>
        </p:spPr>
      </p:pic>
      <p:pic>
        <p:nvPicPr>
          <p:cNvPr id="7" name="Grafik 62">
            <a:extLst>
              <a:ext uri="{FF2B5EF4-FFF2-40B4-BE49-F238E27FC236}">
                <a16:creationId xmlns:a16="http://schemas.microsoft.com/office/drawing/2014/main" id="{ED339E89-0BDC-44AE-8EAB-BF4363C99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237" y="4073058"/>
            <a:ext cx="1634832" cy="1796001"/>
          </a:xfrm>
          <a:prstGeom prst="rect">
            <a:avLst/>
          </a:prstGeom>
        </p:spPr>
      </p:pic>
      <p:pic>
        <p:nvPicPr>
          <p:cNvPr id="8" name="Grafik 51">
            <a:extLst>
              <a:ext uri="{FF2B5EF4-FFF2-40B4-BE49-F238E27FC236}">
                <a16:creationId xmlns:a16="http://schemas.microsoft.com/office/drawing/2014/main" id="{C3AEA8F3-E2BA-4E45-9B2D-5A69D79EE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9811" y="4104284"/>
            <a:ext cx="1526162" cy="1733550"/>
          </a:xfrm>
          <a:prstGeom prst="rect">
            <a:avLst/>
          </a:prstGeom>
        </p:spPr>
      </p:pic>
      <p:pic>
        <p:nvPicPr>
          <p:cNvPr id="9" name="Grafik 64">
            <a:extLst>
              <a:ext uri="{FF2B5EF4-FFF2-40B4-BE49-F238E27FC236}">
                <a16:creationId xmlns:a16="http://schemas.microsoft.com/office/drawing/2014/main" id="{195D8336-0774-4403-BA76-6061F8569C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9667" y="4223435"/>
            <a:ext cx="1459462" cy="1614397"/>
          </a:xfrm>
          <a:prstGeom prst="rect">
            <a:avLst/>
          </a:prstGeom>
        </p:spPr>
      </p:pic>
      <p:pic>
        <p:nvPicPr>
          <p:cNvPr id="10" name="Grafik 65">
            <a:extLst>
              <a:ext uri="{FF2B5EF4-FFF2-40B4-BE49-F238E27FC236}">
                <a16:creationId xmlns:a16="http://schemas.microsoft.com/office/drawing/2014/main" id="{3E4F1DDD-ED7B-4B04-BA16-DD5DD4A4C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9668" y="2019641"/>
            <a:ext cx="1459462" cy="1525879"/>
          </a:xfrm>
          <a:prstGeom prst="rect">
            <a:avLst/>
          </a:prstGeom>
        </p:spPr>
      </p:pic>
      <p:pic>
        <p:nvPicPr>
          <p:cNvPr id="11" name="Grafik 66">
            <a:extLst>
              <a:ext uri="{FF2B5EF4-FFF2-40B4-BE49-F238E27FC236}">
                <a16:creationId xmlns:a16="http://schemas.microsoft.com/office/drawing/2014/main" id="{CF740DE7-860A-41C1-A304-5532A49791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0770" y="1985801"/>
            <a:ext cx="1764299" cy="16873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6C896D-1B68-496F-A270-C2BE977BAF49}"/>
              </a:ext>
            </a:extLst>
          </p:cNvPr>
          <p:cNvSpPr txBox="1"/>
          <p:nvPr/>
        </p:nvSpPr>
        <p:spPr>
          <a:xfrm>
            <a:off x="838200" y="1565031"/>
            <a:ext cx="188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XPS box na jídlo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33C2D6-6212-437C-8C85-03947A407E03}"/>
              </a:ext>
            </a:extLst>
          </p:cNvPr>
          <p:cNvSpPr txBox="1"/>
          <p:nvPr/>
        </p:nvSpPr>
        <p:spPr>
          <a:xfrm>
            <a:off x="3954720" y="1560454"/>
            <a:ext cx="188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PUR izolace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4A54FC-5B69-4D8E-AB8A-F77E04AEE8B2}"/>
              </a:ext>
            </a:extLst>
          </p:cNvPr>
          <p:cNvSpPr txBox="1"/>
          <p:nvPr/>
        </p:nvSpPr>
        <p:spPr>
          <a:xfrm>
            <a:off x="6564602" y="1560454"/>
            <a:ext cx="188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FP izolace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3B4E5-8158-46A9-A16F-C182FD7674DF}"/>
              </a:ext>
            </a:extLst>
          </p:cNvPr>
          <p:cNvSpPr txBox="1"/>
          <p:nvPr/>
        </p:nvSpPr>
        <p:spPr>
          <a:xfrm>
            <a:off x="8951891" y="1560454"/>
            <a:ext cx="188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Mořská houba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A76500-259C-48D8-BBB1-81B8501250BF}"/>
              </a:ext>
            </a:extLst>
          </p:cNvPr>
          <p:cNvSpPr txBox="1"/>
          <p:nvPr/>
        </p:nvSpPr>
        <p:spPr>
          <a:xfrm>
            <a:off x="8900770" y="3799671"/>
            <a:ext cx="188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EPP tvarovka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B30D17-B833-4880-B32D-D33DC05D8D4B}"/>
              </a:ext>
            </a:extLst>
          </p:cNvPr>
          <p:cNvSpPr txBox="1"/>
          <p:nvPr/>
        </p:nvSpPr>
        <p:spPr>
          <a:xfrm>
            <a:off x="6530107" y="3799671"/>
            <a:ext cx="188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EPE obal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308861-ADB0-4987-9C20-AE4663DACC5A}"/>
              </a:ext>
            </a:extLst>
          </p:cNvPr>
          <p:cNvSpPr txBox="1"/>
          <p:nvPr/>
        </p:nvSpPr>
        <p:spPr>
          <a:xfrm>
            <a:off x="4029978" y="3852512"/>
            <a:ext cx="188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PUR (molitan)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A351BC-6FA4-4630-8D88-DFB27DA79B3A}"/>
              </a:ext>
            </a:extLst>
          </p:cNvPr>
          <p:cNvSpPr txBox="1"/>
          <p:nvPr/>
        </p:nvSpPr>
        <p:spPr>
          <a:xfrm>
            <a:off x="910370" y="3852512"/>
            <a:ext cx="188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XPS izolace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421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BF0E6-5AE8-4CAE-934E-02739A2A2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spotřeby EPS v ČR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28F5D-1981-4C00-A6D5-8BCBD36A6DEE}"/>
              </a:ext>
            </a:extLst>
          </p:cNvPr>
          <p:cNvSpPr txBox="1"/>
          <p:nvPr/>
        </p:nvSpPr>
        <p:spPr>
          <a:xfrm>
            <a:off x="612396" y="6467912"/>
            <a:ext cx="7709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Sdružení EPS ČR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FB0917-F76A-9490-EA6C-6827DDDC9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2725" y="1585480"/>
            <a:ext cx="9966550" cy="4351338"/>
          </a:xfrm>
        </p:spPr>
      </p:pic>
    </p:spTree>
    <p:extLst>
      <p:ext uri="{BB962C8B-B14F-4D97-AF65-F5344CB8AC3E}">
        <p14:creationId xmlns:p14="http://schemas.microsoft.com/office/powerpoint/2010/main" val="2125541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51530-35D0-43E9-8799-6C30A4BFD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Analýza materiálových toků EPS v ČR 2019</a:t>
            </a:r>
            <a:endParaRPr lang="en-GB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E887801B-301D-44EE-8142-988F6F34A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83036"/>
            <a:ext cx="10515600" cy="323651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80AB69-7F99-4652-8D34-BAE48BDF3396}"/>
              </a:ext>
            </a:extLst>
          </p:cNvPr>
          <p:cNvSpPr txBox="1"/>
          <p:nvPr/>
        </p:nvSpPr>
        <p:spPr>
          <a:xfrm>
            <a:off x="612396" y="6467912"/>
            <a:ext cx="7709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Incien 2020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555471-ABA6-433B-BA21-3038FEF662F2}"/>
              </a:ext>
            </a:extLst>
          </p:cNvPr>
          <p:cNvSpPr txBox="1"/>
          <p:nvPr/>
        </p:nvSpPr>
        <p:spPr>
          <a:xfrm>
            <a:off x="7042638" y="2383036"/>
            <a:ext cx="282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EPS odpady z obalů: 75%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9FF3FF-3140-4643-9029-D3D675BEEBFE}"/>
              </a:ext>
            </a:extLst>
          </p:cNvPr>
          <p:cNvSpPr txBox="1"/>
          <p:nvPr/>
        </p:nvSpPr>
        <p:spPr>
          <a:xfrm>
            <a:off x="7203830" y="4997282"/>
            <a:ext cx="282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EPS odpady ze staveb: 25%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7157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E882F-3154-4E57-AB64-1B8B1B67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Specifikum pěnového polystyrenu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ACC36-937D-4D2A-99C5-5B6AE1133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 hlediska hmotnosti představuje EPS cca 1% z celkového množství vytříděných plastů.</a:t>
            </a:r>
          </a:p>
          <a:p>
            <a:r>
              <a:rPr lang="cs-CZ" dirty="0"/>
              <a:t>Z hlediska objemu je však situace zcela odlišná.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400" dirty="0"/>
              <a:t>Množství EPS odpadu za rok       Hmotnost 1 m3           Objem vytříděného EPS odpadu</a:t>
            </a:r>
          </a:p>
          <a:p>
            <a:pPr marL="0" indent="0">
              <a:buNone/>
            </a:pPr>
            <a:r>
              <a:rPr lang="cs-CZ" dirty="0"/>
              <a:t>7.500.000 kg</a:t>
            </a:r>
            <a:r>
              <a:rPr lang="en-GB" dirty="0"/>
              <a:t> </a:t>
            </a:r>
            <a:r>
              <a:rPr lang="cs-CZ" dirty="0"/>
              <a:t>... 5 kg/m3 ... 1.500.000 m3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C00761-419C-4A1F-9620-816EF1883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085" y="2349442"/>
            <a:ext cx="3107715" cy="3165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A33027-DFC3-44AB-9E8A-45CB24D2F98F}"/>
              </a:ext>
            </a:extLst>
          </p:cNvPr>
          <p:cNvSpPr txBox="1"/>
          <p:nvPr/>
        </p:nvSpPr>
        <p:spPr>
          <a:xfrm>
            <a:off x="8976947" y="5465246"/>
            <a:ext cx="81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114 m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77629B-F098-441A-9FC0-3F160E741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15" y="4373751"/>
            <a:ext cx="1103900" cy="1440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10CE63-6297-4EB0-AF0C-E0A8AB648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3528861"/>
            <a:ext cx="483088" cy="10914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23794E-E538-4912-A8A0-179618812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2280" y="2437365"/>
            <a:ext cx="483088" cy="1091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DACD6C-EE53-4007-8271-A9C4EE22B354}"/>
              </a:ext>
            </a:extLst>
          </p:cNvPr>
          <p:cNvSpPr txBox="1"/>
          <p:nvPr/>
        </p:nvSpPr>
        <p:spPr>
          <a:xfrm rot="16200000">
            <a:off x="10138715" y="3382829"/>
            <a:ext cx="1956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2 x Petřínská rozhledna</a:t>
            </a:r>
            <a:endParaRPr lang="en-GB" sz="1400" dirty="0"/>
          </a:p>
        </p:txBody>
      </p:sp>
      <p:sp>
        <p:nvSpPr>
          <p:cNvPr id="13" name="Textfeld 6">
            <a:extLst>
              <a:ext uri="{FF2B5EF4-FFF2-40B4-BE49-F238E27FC236}">
                <a16:creationId xmlns:a16="http://schemas.microsoft.com/office/drawing/2014/main" id="{ED08F2C5-D70E-43E0-A757-661B1800B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2048" y="1276048"/>
            <a:ext cx="4973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cs-CZ" altLang="en-US" dirty="0"/>
              <a:t>EPS = 98% vzduch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3F030E-7FCF-B0C6-5A9C-53BB9C5AF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4677" y="3388822"/>
            <a:ext cx="1219907" cy="10914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82BC41-1D04-E094-BA7A-3955AD761C0A}"/>
              </a:ext>
            </a:extLst>
          </p:cNvPr>
          <p:cNvSpPr txBox="1"/>
          <p:nvPr/>
        </p:nvSpPr>
        <p:spPr>
          <a:xfrm>
            <a:off x="8855686" y="4803258"/>
            <a:ext cx="1581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480 olympijských bazénů o rozměrech 50x25x2,5m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96373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982D1-78C5-40B9-9D66-F4FB38DC3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Možnosti recyklace EPS odpadů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F029770-DFE6-413D-A280-2E77CB6A9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4352" y="1517894"/>
            <a:ext cx="4386772" cy="435133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7CFBF6-CAFB-49F4-8600-858BF293B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44" y="1499272"/>
            <a:ext cx="1635697" cy="16089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CEACC9-1A45-4833-9C77-416C46879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69" y="3260358"/>
            <a:ext cx="2349845" cy="866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117773-AAF6-4C8D-A4BB-D37320203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923" y="4274489"/>
            <a:ext cx="1942080" cy="15337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F4D32B-B67F-4E38-9A72-3E1AB3893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3553" y="2594283"/>
            <a:ext cx="1423087" cy="17157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160231-8F19-4291-8C1A-6120EAD830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9880" y="3038834"/>
            <a:ext cx="1252582" cy="1235655"/>
          </a:xfrm>
          <a:prstGeom prst="rect">
            <a:avLst/>
          </a:prstGeom>
        </p:spPr>
      </p:pic>
      <p:pic>
        <p:nvPicPr>
          <p:cNvPr id="19" name="Obrázek 4">
            <a:extLst>
              <a:ext uri="{FF2B5EF4-FFF2-40B4-BE49-F238E27FC236}">
                <a16:creationId xmlns:a16="http://schemas.microsoft.com/office/drawing/2014/main" id="{82854F9A-C998-4984-A453-BFE8A8081D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62" y="4695091"/>
            <a:ext cx="1633278" cy="9600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B6CFA4-DAC4-4E78-A7A4-DDEE5633B8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0454" y="1524726"/>
            <a:ext cx="2818502" cy="10105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7DDC636-96A4-41C9-BA14-8BE3C10502F4}"/>
              </a:ext>
            </a:extLst>
          </p:cNvPr>
          <p:cNvSpPr txBox="1"/>
          <p:nvPr/>
        </p:nvSpPr>
        <p:spPr>
          <a:xfrm>
            <a:off x="612396" y="6467912"/>
            <a:ext cx="7709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www.recyklujemepolystyren.cz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7101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192D4B-63DC-402A-AC54-C835B68E6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Sběr, třídění a recyklace odpadního EPS z domácností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8F71BE-56BA-445D-90D6-4851A2853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2225" y="1690688"/>
            <a:ext cx="7067550" cy="3981450"/>
          </a:xfrm>
        </p:spPr>
      </p:pic>
    </p:spTree>
    <p:extLst>
      <p:ext uri="{BB962C8B-B14F-4D97-AF65-F5344CB8AC3E}">
        <p14:creationId xmlns:p14="http://schemas.microsoft.com/office/powerpoint/2010/main" val="34272242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eps">
      <a:dk1>
        <a:srgbClr val="005CA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eps">
      <a:dk1>
        <a:srgbClr val="005CA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</Words>
  <Application>Microsoft Office PowerPoint</Application>
  <PresentationFormat>Widescreen</PresentationFormat>
  <Paragraphs>96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Verdana</vt:lpstr>
      <vt:lpstr>Motiv Office</vt:lpstr>
      <vt:lpstr>1_Motiv Office</vt:lpstr>
      <vt:lpstr>PowerPoint Presentation</vt:lpstr>
      <vt:lpstr>Obsah prezentace</vt:lpstr>
      <vt:lpstr>Co je pěnový polystyren (EPS)</vt:lpstr>
      <vt:lpstr>Co není pěnový polystyren</vt:lpstr>
      <vt:lpstr>Vývoj spotřeby EPS v ČR</vt:lpstr>
      <vt:lpstr>Analýza materiálových toků EPS v ČR 2019</vt:lpstr>
      <vt:lpstr>Specifikum pěnového polystyrenu</vt:lpstr>
      <vt:lpstr>Možnosti recyklace EPS odpadů</vt:lpstr>
      <vt:lpstr>Sběr, třídění a recyklace odpadního EPS z domácností</vt:lpstr>
      <vt:lpstr>Pilotní projekt třídění a předúprava odpadního EPS ve sběrném dvoře</vt:lpstr>
      <vt:lpstr>Pilotní projekt využití odpadního EPS z dotřiďovací linky</vt:lpstr>
      <vt:lpstr>Pilotní projekt oddělený sběr EPS na sídlišti</vt:lpstr>
      <vt:lpstr>Rozmístění nádob na odpadní EPS v Kralupech nad Vltavou</vt:lpstr>
      <vt:lpstr>Nádoby na oddělený sběr EPS</vt:lpstr>
      <vt:lpstr>Kde potřebujeme pomoci</vt:lpstr>
      <vt:lpstr>Zdroj informací www.recyklujemepolystyren.cz</vt:lpstr>
      <vt:lpstr>Proč se vyplatí třídit pěnový polystyren?</vt:lpstr>
      <vt:lpstr>Proč se vyplatí třídit pěnový polystyren?</vt:lpstr>
      <vt:lpstr>Závěry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eps</dc:creator>
  <cp:lastModifiedBy>Pavel Zemene</cp:lastModifiedBy>
  <cp:revision>9</cp:revision>
  <dcterms:created xsi:type="dcterms:W3CDTF">2022-03-16T18:08:52Z</dcterms:created>
  <dcterms:modified xsi:type="dcterms:W3CDTF">2023-08-28T14:57:43Z</dcterms:modified>
</cp:coreProperties>
</file>