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273" r:id="rId3"/>
    <p:sldId id="1079" r:id="rId4"/>
    <p:sldId id="359" r:id="rId5"/>
    <p:sldId id="1065" r:id="rId6"/>
    <p:sldId id="1078" r:id="rId7"/>
    <p:sldId id="347" r:id="rId8"/>
    <p:sldId id="352" r:id="rId9"/>
    <p:sldId id="355" r:id="rId10"/>
    <p:sldId id="503" r:id="rId11"/>
    <p:sldId id="357" r:id="rId12"/>
    <p:sldId id="349" r:id="rId13"/>
    <p:sldId id="1066" r:id="rId14"/>
    <p:sldId id="1067" r:id="rId15"/>
    <p:sldId id="353" r:id="rId16"/>
    <p:sldId id="1063" r:id="rId17"/>
    <p:sldId id="1091" r:id="rId18"/>
    <p:sldId id="1092" r:id="rId19"/>
    <p:sldId id="1093" r:id="rId20"/>
    <p:sldId id="1094" r:id="rId21"/>
    <p:sldId id="1090" r:id="rId22"/>
    <p:sldId id="531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oboto Light" panose="020B0604020202020204" charset="0"/>
      <p:regular r:id="rId34"/>
      <p:italic r:id="rId35"/>
    </p:embeddedFont>
    <p:embeddedFont>
      <p:font typeface="Roboto Medium" panose="020B0604020202020204" charset="0"/>
      <p:regular r:id="rId36"/>
      <p: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 Nohejl" initials="JN" lastIdx="1" clrIdx="0">
    <p:extLst>
      <p:ext uri="{19B8F6BF-5375-455C-9EA6-DF929625EA0E}">
        <p15:presenceInfo xmlns:p15="http://schemas.microsoft.com/office/powerpoint/2012/main" userId="Honza Nohej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44C616"/>
    <a:srgbClr val="CC00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9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7030-A1EF-4FCE-8EF1-4C6EAA1D6532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6AD1-0570-4CC0-8480-55324E997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5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6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78384"/>
            <a:ext cx="6120680" cy="3870896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60848"/>
            <a:ext cx="6192688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2078384"/>
            <a:ext cx="6264697" cy="38708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411760" y="404664"/>
            <a:ext cx="6120680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068960"/>
            <a:ext cx="4230448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899592"/>
            <a:ext cx="7128792" cy="103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107504"/>
            <a:ext cx="6048672" cy="8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15616"/>
            <a:ext cx="7668344" cy="11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539552" y="1988840"/>
            <a:ext cx="5904656" cy="388843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539552" y="1989138"/>
            <a:ext cx="5904656" cy="388778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4572000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1052736"/>
            <a:ext cx="6264697" cy="482453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" y="0"/>
            <a:ext cx="914247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27308" y="6255016"/>
            <a:ext cx="240512" cy="240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65597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8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cs-CZ" sz="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zp.cz/cz/program_predchazeni_vzniku_odpa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odpadove_hospodarstvi" TargetMode="External"/><Relationship Id="rId2" Type="http://schemas.openxmlformats.org/officeDocument/2006/relationships/hyperlink" Target="mailto:jan.marsak@mzp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prumerne_slozeni_sk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mzp.cz/cz/metodika_stanoveni_sko_k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mzp.cz/cz/poh_cr_prislusne_dokumenty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evooh.cz/wp-content/uploads/2023/02/2022-Analyza-problematiky-textilnich-odpadu-v-CR_report-FIN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1331640" y="2320184"/>
            <a:ext cx="6480720" cy="1995244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endParaRPr lang="en-US" altLang="cs-CZ" sz="2800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789587"/>
            <a:ext cx="7344816" cy="1329509"/>
          </a:xfrm>
        </p:spPr>
        <p:txBody>
          <a:bodyPr>
            <a:normAutofit/>
          </a:bodyPr>
          <a:lstStyle/>
          <a:p>
            <a:pPr algn="ctr"/>
            <a:r>
              <a:rPr lang="cs-CZ" sz="4000" u="sng" kern="1200" dirty="0">
                <a:solidFill>
                  <a:srgbClr val="92D050"/>
                </a:solidFill>
              </a:rPr>
              <a:t>textilní odpad v kontextu legislativy ČR a EU</a:t>
            </a:r>
            <a:endParaRPr lang="cs-CZ" u="sng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2A5B23-3586-4888-870C-B7F301D59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95" y="5403658"/>
            <a:ext cx="728473" cy="7406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15" y="4678171"/>
            <a:ext cx="725487" cy="7254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991" y="5458392"/>
            <a:ext cx="719390" cy="725487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74A1C8F4-99D3-43A2-823B-F1B8D3144C71}"/>
              </a:ext>
            </a:extLst>
          </p:cNvPr>
          <p:cNvSpPr txBox="1">
            <a:spLocks/>
          </p:cNvSpPr>
          <p:nvPr/>
        </p:nvSpPr>
        <p:spPr bwMode="auto">
          <a:xfrm>
            <a:off x="1296200" y="2284858"/>
            <a:ext cx="6551600" cy="25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9pPr>
          </a:lstStyle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Ing. Bc. Jan </a:t>
            </a:r>
            <a:r>
              <a:rPr lang="cs-CZ" altLang="cs-CZ" sz="1898" b="1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Maršák</a:t>
            </a: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, Ph.D.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Pověřený řízením odboru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Odbor cirkulární ekonomiky a odpadů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Ministerstvo životního prostředí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98" b="1" dirty="0">
              <a:solidFill>
                <a:srgbClr val="000000"/>
              </a:solidFill>
              <a:latin typeface="+mn-lt"/>
              <a:cs typeface="Calibri" panose="020F0502020204030204" pitchFamily="34" charset="0"/>
              <a:sym typeface="Gill Sans" charset="0"/>
            </a:endParaRP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Konference „Předcházení vzniku odpadů 2023“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Praha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98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  <a:sym typeface="Gill Sans" charset="0"/>
              </a:rPr>
              <a:t>19. 9. 2023</a:t>
            </a:r>
          </a:p>
          <a:p>
            <a:pPr defTabSz="482186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05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0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946" y="525388"/>
            <a:ext cx="8160595" cy="529645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Cirkulární česko 2040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1196752"/>
            <a:ext cx="8089998" cy="5480412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cs-CZ" sz="2400" b="1" dirty="0"/>
              <a:t>Textil</a:t>
            </a:r>
          </a:p>
          <a:p>
            <a:pPr marL="525463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Podporovat udržitelnou spotřebu v oblasti textilních výrobků.</a:t>
            </a:r>
          </a:p>
          <a:p>
            <a:pPr marL="525463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Posilovat inovace v oblasti textilu pro podporu opětovného využití textilu a vyhodnocovat možnosti zvyšování recyklovaného obsahu v textilu.</a:t>
            </a:r>
          </a:p>
          <a:p>
            <a:pPr marL="525600" lvl="2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sz="2000" dirty="0"/>
              <a:t>Podporovat třídění, opětovné použití a recyklaci textilních výrobků.</a:t>
            </a:r>
          </a:p>
          <a:p>
            <a:pPr marL="525600" lvl="2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sz="2000" dirty="0"/>
              <a:t>Podporovat projekty re-use center a informačních portálů pro poskytování funkčních výrobků.</a:t>
            </a:r>
          </a:p>
          <a:p>
            <a:pPr marL="525600" lvl="2" indent="-342900">
              <a:spcBef>
                <a:spcPts val="600"/>
              </a:spcBef>
              <a:buClr>
                <a:schemeClr val="tx1"/>
              </a:buClr>
            </a:pPr>
            <a:endParaRPr lang="cs-CZ" sz="2000" dirty="0"/>
          </a:p>
          <a:p>
            <a:pPr marL="182700" lvl="2" indent="0">
              <a:spcBef>
                <a:spcPts val="600"/>
              </a:spcBef>
              <a:buClr>
                <a:schemeClr val="tx1"/>
              </a:buClr>
              <a:buNone/>
            </a:pPr>
            <a:endParaRPr lang="cs-CZ" sz="1800" dirty="0"/>
          </a:p>
          <a:p>
            <a:pPr marL="525600" lvl="2" indent="-342900">
              <a:buClr>
                <a:schemeClr val="tx1"/>
              </a:buClr>
            </a:pP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51" y="332656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946" y="332657"/>
            <a:ext cx="8160595" cy="504056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Cirkulární česko 2040</a:t>
            </a:r>
          </a:p>
        </p:txBody>
      </p:sp>
      <p:sp>
        <p:nvSpPr>
          <p:cNvPr id="15" name="Zástupný symbol pro text 5">
            <a:extLst>
              <a:ext uri="{FF2B5EF4-FFF2-40B4-BE49-F238E27FC236}">
                <a16:creationId xmlns:a16="http://schemas.microsoft.com/office/drawing/2014/main" id="{7F16E1E9-4845-48FD-9B07-5AA488FB79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551" y="1052738"/>
            <a:ext cx="8017989" cy="554461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400" b="1" u="sng" dirty="0">
                <a:solidFill>
                  <a:srgbClr val="7FBA22"/>
                </a:solidFill>
              </a:rPr>
              <a:t>Akční plán pro období 2022 - 2027</a:t>
            </a:r>
          </a:p>
          <a:p>
            <a:pPr>
              <a:spcAft>
                <a:spcPts val="0"/>
              </a:spcAft>
              <a:buClr>
                <a:schemeClr val="tx1"/>
              </a:buClr>
            </a:pPr>
            <a:endParaRPr lang="cs-CZ" sz="2000" dirty="0"/>
          </a:p>
          <a:p>
            <a:pPr marL="34290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u="sng" dirty="0"/>
              <a:t>Aktivita 5.6: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Zvýšení míry třídění, opětovného použití a recyklace textilu</a:t>
            </a:r>
          </a:p>
          <a:p>
            <a:pPr lvl="1" indent="0">
              <a:spcAft>
                <a:spcPts val="0"/>
              </a:spcAft>
              <a:buClr>
                <a:schemeClr val="tx1"/>
              </a:buClr>
              <a:buNone/>
            </a:pPr>
            <a:endParaRPr lang="cs-CZ" sz="2000" b="1" dirty="0"/>
          </a:p>
          <a:p>
            <a:pPr marL="342900" indent="-342900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u="sng" dirty="0"/>
              <a:t>Úkoly: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Nastavit funkční systém </a:t>
            </a:r>
          </a:p>
          <a:p>
            <a:pPr lvl="1" indent="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000" b="1" dirty="0"/>
              <a:t>      sběru použitého textilu </a:t>
            </a:r>
          </a:p>
          <a:p>
            <a:pPr lvl="1" indent="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000" b="1" dirty="0"/>
              <a:t>      a textilního odpadu </a:t>
            </a:r>
          </a:p>
          <a:p>
            <a:pPr lvl="1" indent="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000" b="1" dirty="0"/>
              <a:t>      k 1.1.2025.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Podpora sběru, zařízení </a:t>
            </a:r>
          </a:p>
          <a:p>
            <a:pPr lvl="1" indent="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000" b="1" dirty="0"/>
              <a:t>     	na třídění a recyklaci </a:t>
            </a:r>
          </a:p>
          <a:p>
            <a:pPr lvl="1" indent="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cs-CZ" sz="2000" b="1" dirty="0"/>
              <a:t>    	textilního odpadu.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490756"/>
            <a:ext cx="5148064" cy="31065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878774-B492-4982-909C-7E232EF72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51" y="332656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946" y="525389"/>
            <a:ext cx="8160595" cy="599356"/>
          </a:xfrm>
        </p:spPr>
        <p:txBody>
          <a:bodyPr>
            <a:noAutofit/>
          </a:bodyPr>
          <a:lstStyle/>
          <a:p>
            <a:r>
              <a:rPr lang="cs-CZ" sz="3200" u="sng" dirty="0"/>
              <a:t>Dotační podpora– OPŽP 2014-2020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4" y="1124745"/>
            <a:ext cx="8496945" cy="5480412"/>
          </a:xfrm>
        </p:spPr>
        <p:txBody>
          <a:bodyPr/>
          <a:lstStyle/>
          <a:p>
            <a:pPr marL="0" lvl="1" indent="0">
              <a:buNone/>
            </a:pPr>
            <a:r>
              <a:rPr lang="cs-CZ" sz="2000" b="1" u="sng" dirty="0"/>
              <a:t>Prioritní osy 3 „Odpady a materiálové toky, ekologické zátěže a rizika“ </a:t>
            </a:r>
            <a:endParaRPr lang="cs-CZ" sz="1800" u="sng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významná a dlouhodobá finanční podpora rozvoje odpadového hospodářství – </a:t>
            </a:r>
            <a:r>
              <a:rPr lang="cs-CZ" sz="1800" b="1" dirty="0"/>
              <a:t>(</a:t>
            </a:r>
            <a:r>
              <a:rPr lang="cs-CZ" sz="1800" b="1" u="sng" dirty="0"/>
              <a:t>včetně řešení problematiky textilních odpadů</a:t>
            </a:r>
            <a:r>
              <a:rPr lang="cs-CZ" sz="1800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Prioritní oblasti podpory:</a:t>
            </a:r>
          </a:p>
          <a:p>
            <a:pPr lvl="2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u="sng" dirty="0"/>
              <a:t>oddělený sběr a svoz odpadů</a:t>
            </a:r>
            <a:r>
              <a:rPr lang="cs-CZ" sz="1800" b="1" dirty="0"/>
              <a:t> </a:t>
            </a:r>
            <a:r>
              <a:rPr lang="cs-CZ" sz="1800" dirty="0"/>
              <a:t>– podpořeno 1050 projektů </a:t>
            </a:r>
            <a:br>
              <a:rPr lang="cs-CZ" sz="1800" dirty="0"/>
            </a:br>
            <a:r>
              <a:rPr lang="cs-CZ" sz="1800" dirty="0"/>
              <a:t>za cca 1,8 mld. Kč </a:t>
            </a:r>
            <a:r>
              <a:rPr lang="cs-CZ" sz="1800" b="1" dirty="0"/>
              <a:t>(</a:t>
            </a:r>
            <a:r>
              <a:rPr lang="cs-CZ" sz="1800" b="1" u="sng" dirty="0"/>
              <a:t>včetně projektů zaměřených na sběr/svoz textilních odpadů</a:t>
            </a:r>
            <a:r>
              <a:rPr lang="cs-CZ" sz="1800" b="1" dirty="0"/>
              <a:t>)</a:t>
            </a:r>
          </a:p>
          <a:p>
            <a:pPr lvl="2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cs-CZ" sz="1800" b="1" u="sng" dirty="0"/>
              <a:t>třídění/dotřiďování/úprava odpadů</a:t>
            </a:r>
            <a:r>
              <a:rPr lang="cs-CZ" sz="1800" b="1" dirty="0"/>
              <a:t> </a:t>
            </a:r>
            <a:r>
              <a:rPr lang="cs-CZ" sz="1800" dirty="0"/>
              <a:t>– podpořeno 128 projektů </a:t>
            </a:r>
            <a:br>
              <a:rPr lang="cs-CZ" sz="1800" dirty="0"/>
            </a:br>
            <a:r>
              <a:rPr lang="cs-CZ" sz="1800" dirty="0"/>
              <a:t>za cca 621 mil. Kč </a:t>
            </a:r>
            <a:r>
              <a:rPr lang="cs-CZ" sz="1800" b="1" dirty="0"/>
              <a:t>(</a:t>
            </a:r>
            <a:r>
              <a:rPr lang="cs-CZ" sz="1800" b="1" u="sng" dirty="0"/>
              <a:t>včetně projektů třídění/dotřiďování textilních odpadů</a:t>
            </a:r>
            <a:r>
              <a:rPr lang="cs-CZ" sz="1800" b="1" dirty="0"/>
              <a:t>)</a:t>
            </a:r>
            <a:r>
              <a:rPr lang="cs-CZ" sz="1800" b="1" u="sng" dirty="0"/>
              <a:t> 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b="1" u="sng" dirty="0"/>
              <a:t>materiálové využití odpadů</a:t>
            </a:r>
            <a:r>
              <a:rPr lang="cs-CZ" sz="1800" b="1" dirty="0"/>
              <a:t> </a:t>
            </a:r>
            <a:r>
              <a:rPr lang="cs-CZ" sz="1800" dirty="0"/>
              <a:t>– podpořeno 163 projektů  za cca 788 mil. Kč</a:t>
            </a:r>
            <a:br>
              <a:rPr lang="cs-CZ" sz="1800" dirty="0"/>
            </a:br>
            <a:r>
              <a:rPr lang="cs-CZ" sz="1800" b="1" dirty="0"/>
              <a:t>(</a:t>
            </a:r>
            <a:r>
              <a:rPr lang="cs-CZ" sz="1800" b="1" u="sng" dirty="0"/>
              <a:t>včetně projektů zařízení na materiálové využití textilních odpadů</a:t>
            </a:r>
            <a:r>
              <a:rPr lang="cs-CZ" sz="1800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Zajímavé projekty: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u="sng" dirty="0"/>
              <a:t>Název projektu:</a:t>
            </a:r>
            <a:r>
              <a:rPr lang="cs-CZ" sz="1800" b="1" dirty="0"/>
              <a:t> </a:t>
            </a:r>
            <a:r>
              <a:rPr lang="cs-CZ" sz="1800" dirty="0"/>
              <a:t>Pořízení strojního zařízení na třídění textilního a oděvního odpadu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u="sng" dirty="0"/>
              <a:t>Žadatel:</a:t>
            </a:r>
            <a:r>
              <a:rPr lang="cs-CZ" sz="1800" b="1" dirty="0"/>
              <a:t> </a:t>
            </a:r>
            <a:r>
              <a:rPr lang="cs-CZ" sz="1800" dirty="0"/>
              <a:t>Diakonie Broumov, sociální podnik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b="1" u="sng" dirty="0"/>
              <a:t>Dotační podpora:</a:t>
            </a:r>
            <a:r>
              <a:rPr lang="cs-CZ" sz="1800" b="1" dirty="0"/>
              <a:t> </a:t>
            </a:r>
            <a:r>
              <a:rPr lang="cs-CZ" sz="1800" dirty="0"/>
              <a:t>cca 4,7 mil. Kč</a:t>
            </a:r>
            <a:endParaRPr lang="cs-CZ" sz="1800" b="1" u="sng" dirty="0"/>
          </a:p>
          <a:p>
            <a:pPr marL="525600" lvl="2" indent="-342900">
              <a:spcBef>
                <a:spcPts val="600"/>
              </a:spcBef>
              <a:buClr>
                <a:schemeClr val="tx1"/>
              </a:buClr>
            </a:pPr>
            <a:endParaRPr lang="cs-CZ" sz="2000" dirty="0"/>
          </a:p>
          <a:p>
            <a:pPr marL="182700" lvl="2" indent="0">
              <a:spcBef>
                <a:spcPts val="600"/>
              </a:spcBef>
              <a:buClr>
                <a:schemeClr val="tx1"/>
              </a:buClr>
              <a:buNone/>
            </a:pPr>
            <a:endParaRPr lang="cs-CZ" sz="1800" dirty="0"/>
          </a:p>
          <a:p>
            <a:pPr marL="525600" lvl="2" indent="-342900">
              <a:buClr>
                <a:schemeClr val="tx1"/>
              </a:buClr>
            </a:pP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51" y="332656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4115" y="321010"/>
            <a:ext cx="8160595" cy="599356"/>
          </a:xfrm>
        </p:spPr>
        <p:txBody>
          <a:bodyPr>
            <a:noAutofit/>
          </a:bodyPr>
          <a:lstStyle/>
          <a:p>
            <a:r>
              <a:rPr lang="cs-CZ" sz="3200" u="sng" dirty="0"/>
              <a:t>Dotační podpora– OPŽP 2021-2027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1055033"/>
            <a:ext cx="8266386" cy="5182279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cs-CZ" sz="2000" b="1" dirty="0"/>
              <a:t>Specifický cíl 1.5 – Podpora přechodu na oběhové hospodářství, účinně využívající zdroje</a:t>
            </a: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Dotační podpora připravena pro celou oblast odpadového a oběhového hospodářství Celková alokace: </a:t>
            </a:r>
            <a:r>
              <a:rPr lang="cs-CZ" sz="1800" b="1" u="sng" dirty="0"/>
              <a:t>cca 7,1 mld.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Prioritní oblast podpory: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/>
              <a:t>sběrné dvory, oddělený sběr a svoz odpadů – </a:t>
            </a:r>
            <a:r>
              <a:rPr lang="cs-CZ" sz="1800" b="1" dirty="0"/>
              <a:t>(</a:t>
            </a:r>
            <a:r>
              <a:rPr lang="cs-CZ" sz="1800" b="1" u="sng" dirty="0"/>
              <a:t>včetně textilních odpadů</a:t>
            </a:r>
            <a:r>
              <a:rPr lang="cs-CZ" sz="1800" b="1" dirty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1800" dirty="0"/>
              <a:t>vysoce kvalitní třídění a dotřiďování odpadů – </a:t>
            </a:r>
            <a:r>
              <a:rPr lang="cs-CZ" sz="1800" b="1" dirty="0"/>
              <a:t>(</a:t>
            </a:r>
            <a:r>
              <a:rPr lang="cs-CZ" sz="1800" b="1" u="sng" dirty="0"/>
              <a:t>včetně textilních odpadů</a:t>
            </a:r>
            <a:r>
              <a:rPr lang="cs-CZ" sz="1800" b="1" dirty="0"/>
              <a:t>)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dirty="0"/>
              <a:t>materiálová recyklace odpadů – </a:t>
            </a:r>
            <a:r>
              <a:rPr lang="cs-CZ" sz="1800" b="1" dirty="0"/>
              <a:t>(</a:t>
            </a:r>
            <a:r>
              <a:rPr lang="cs-CZ" sz="1800" b="1" u="sng" dirty="0"/>
              <a:t>včetně textilních odpadů</a:t>
            </a:r>
            <a:r>
              <a:rPr lang="cs-CZ" sz="1800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Aktuálně probíhá intenzivní příprava nových dotačních výzev.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Plánované výzvy:</a:t>
            </a:r>
          </a:p>
          <a:p>
            <a:pPr marL="468313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/>
              <a:t>59. výzva </a:t>
            </a:r>
            <a:r>
              <a:rPr lang="cs-CZ" sz="1800" dirty="0"/>
              <a:t>– Sběrné dvory a oddělený sběr a svoz odpadů – </a:t>
            </a:r>
            <a:r>
              <a:rPr lang="cs-CZ" sz="1800" b="1" dirty="0"/>
              <a:t>(včetně textilu)</a:t>
            </a:r>
            <a:br>
              <a:rPr lang="cs-CZ" sz="1800" b="1" dirty="0"/>
            </a:br>
            <a:r>
              <a:rPr lang="cs-CZ" sz="1800" i="1" dirty="0"/>
              <a:t>alokace: </a:t>
            </a:r>
            <a:r>
              <a:rPr lang="cs-CZ" sz="1800" i="1" u="sng" dirty="0"/>
              <a:t>500 mil. Kč</a:t>
            </a:r>
            <a:r>
              <a:rPr lang="cs-CZ" sz="1800" i="1" dirty="0"/>
              <a:t>;</a:t>
            </a:r>
            <a:br>
              <a:rPr lang="cs-CZ" sz="1800" i="1" dirty="0"/>
            </a:br>
            <a:r>
              <a:rPr lang="cs-CZ" sz="1800" i="1" dirty="0"/>
              <a:t>předpoklad vyhlášení: </a:t>
            </a:r>
            <a:r>
              <a:rPr lang="cs-CZ" sz="1800" i="1" u="sng" dirty="0"/>
              <a:t>leden 2024</a:t>
            </a:r>
          </a:p>
          <a:p>
            <a:pPr marL="468313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/>
              <a:t>60. výzva </a:t>
            </a:r>
            <a:r>
              <a:rPr lang="cs-CZ" sz="1800" dirty="0"/>
              <a:t>– Třídění, dotřiďování a úprava odpadů – </a:t>
            </a:r>
            <a:r>
              <a:rPr lang="cs-CZ" sz="1800" b="1" dirty="0"/>
              <a:t>(včetně textilu)</a:t>
            </a:r>
            <a:br>
              <a:rPr lang="cs-CZ" sz="1800" i="1" dirty="0"/>
            </a:br>
            <a:r>
              <a:rPr lang="cs-CZ" sz="1800" i="1" dirty="0"/>
              <a:t>alokace: </a:t>
            </a:r>
            <a:r>
              <a:rPr lang="cs-CZ" sz="1800" i="1" u="sng" dirty="0"/>
              <a:t>250 mil. Kč</a:t>
            </a:r>
            <a:br>
              <a:rPr lang="cs-CZ" sz="1800" i="1" dirty="0"/>
            </a:br>
            <a:r>
              <a:rPr lang="cs-CZ" sz="1800" i="1" dirty="0"/>
              <a:t>předpoklad vyhlášení: </a:t>
            </a:r>
            <a:r>
              <a:rPr lang="cs-CZ" sz="1800" i="1" u="sng" dirty="0"/>
              <a:t>listopad 2023</a:t>
            </a:r>
          </a:p>
          <a:p>
            <a:pPr marL="525600" lvl="2" indent="-342900">
              <a:spcBef>
                <a:spcPts val="600"/>
              </a:spcBef>
              <a:buClr>
                <a:schemeClr val="tx1"/>
              </a:buClr>
            </a:pPr>
            <a:endParaRPr lang="cs-CZ" sz="2000" dirty="0"/>
          </a:p>
          <a:p>
            <a:pPr marL="182700" lvl="2" indent="0">
              <a:spcBef>
                <a:spcPts val="600"/>
              </a:spcBef>
              <a:buClr>
                <a:schemeClr val="tx1"/>
              </a:buClr>
              <a:buNone/>
            </a:pPr>
            <a:endParaRPr lang="cs-CZ" sz="1800" dirty="0"/>
          </a:p>
          <a:p>
            <a:pPr marL="525600" lvl="2" indent="-342900">
              <a:buClr>
                <a:schemeClr val="tx1"/>
              </a:buClr>
            </a:pP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52" y="182573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6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ČR - osvěta</a:t>
            </a: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8"/>
            <a:ext cx="7704857" cy="545497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defRPr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MŽP - Leták pro občany – předcházení textilních odpadů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600"/>
              </a:spcBef>
              <a:buClr>
                <a:srgbClr val="008000"/>
              </a:buClr>
              <a:buNone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buClr>
                <a:srgbClr val="008000"/>
              </a:buClr>
              <a:buNone/>
              <a:defRPr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lvl="1" indent="0">
              <a:spcBef>
                <a:spcPts val="1200"/>
              </a:spcBef>
              <a:buClr>
                <a:srgbClr val="008000"/>
              </a:buClr>
              <a:buNone/>
              <a:defRPr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http://www.mzp.cz/cz/program_predchazeni_vzniku_odpadu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200"/>
              </a:spcBef>
              <a:buClr>
                <a:srgbClr val="008000"/>
              </a:buClr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412776"/>
            <a:ext cx="5487456" cy="38884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852" y="1415748"/>
            <a:ext cx="234187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9"/>
            <a:ext cx="8160595" cy="5615558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2"/>
                </a:solidFill>
              </a:rPr>
              <a:t>Revize směrnice o odpadech v roce 2023</a:t>
            </a:r>
          </a:p>
          <a:p>
            <a:pPr marL="525463" lvl="1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EK zveřejnila návrh revize 5. července 2023 (potravinové a textilní odpady).</a:t>
            </a:r>
          </a:p>
          <a:p>
            <a:pPr marL="525463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/>
              <a:t>Obecný cíl v oblasti textilu: </a:t>
            </a:r>
          </a:p>
          <a:p>
            <a:pPr marL="696913" lvl="2" indent="-3429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Snížit dopady na životní prostředí a klima, zvýšit kvalitu životního prostředí a zlepšit veřejné zdraví spojené s nakládáním s textilním odpadem v souladu s hierarchií nakládání s odpady.</a:t>
            </a:r>
          </a:p>
          <a:p>
            <a:pPr marL="525600" lvl="2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/>
              <a:t>Smyslem návrhu je</a:t>
            </a:r>
            <a:r>
              <a:rPr lang="cs-CZ" sz="2000" b="1" dirty="0"/>
              <a:t>:</a:t>
            </a:r>
          </a:p>
          <a:p>
            <a:pPr marL="696913" lvl="2" indent="-3429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Omezit produkci textilního odpadu a zvýšit opětovné použití textilu a obuvi;</a:t>
            </a:r>
          </a:p>
          <a:p>
            <a:pPr marL="696913" lvl="2" indent="-3429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Zvýšit sběr a čistotu textilu a obuvi sebraných k opětovnému použití;</a:t>
            </a:r>
          </a:p>
          <a:p>
            <a:pPr marL="696913" lvl="2" indent="-342900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2000" dirty="0"/>
              <a:t>Zvýšit recyklaci textilního odpadu.</a:t>
            </a:r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3527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7"/>
            <a:ext cx="8160595" cy="5615559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2"/>
                </a:solidFill>
              </a:rPr>
              <a:t>Revize směrnice o odpadech v roce 2023 –Textil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2000" b="1" dirty="0"/>
              <a:t>Hlavní opatření - </a:t>
            </a:r>
            <a:r>
              <a:rPr lang="pl-PL" sz="2000" b="1" u="sng" dirty="0"/>
              <a:t>Zavedení povinných harmonizovaných EPR systémů pro textil pro všechny členské státy EU.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2000" b="1" dirty="0"/>
              <a:t>Dle návrhu se EPR systém bude vztahovat na: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Oděvy a oděvní doplňky;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Přikrývky a plédy;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Ložní prádlo, stolní prádlo;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Bytové textilie;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Obnošené oděvy a použité textilní výrobky;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Klobouky a jiné pokrývky hlavy;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Obuv a kožené doplňky;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A další.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endParaRPr lang="cs-CZ" sz="2000" dirty="0"/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593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7"/>
            <a:ext cx="8160595" cy="561555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2"/>
                </a:solidFill>
              </a:rPr>
              <a:t>Revize směrnice o odpadech v roce 2023 –Textil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1800" b="1" dirty="0"/>
              <a:t>Hlavní opatření - </a:t>
            </a:r>
            <a:r>
              <a:rPr lang="pl-PL" sz="1800" b="1" u="sng" dirty="0"/>
              <a:t>zavedení povinných harmonizovaných EPR systémů pro textil pro všechny členské státy EU.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1800" b="1" dirty="0"/>
              <a:t>Dle návrhu budou výrobci (a dovozci) textilu, obuvi a textilních výrobků hradit náklady na: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Separovaný sběr, přepravu a třídění použitých textilních výrobků (a obuvi) k opětovnému použití a textilních odpadů (a odpadů z obuvi)  za účelem přípravy k opětovnému použití a recyklaci; 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Zpracování rozborů směsného komunálního odpadu na obsah textilu a obuvi; 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Poskytování informací o udržitelné spotřebě, předcházení vzniku odpadů, opětovném použití, přípravě k opětovnému použití, recyklaci, jiném využití a odstranění textilních výrobků a obuvi a odpadů z nich; 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Sběr a ohlašování dat; 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Podporu výzkumu a vývoje s cílem zlepšit procesy třídění a recyklace textilních výrobků a obuvi, zejména recyklace vlákna na vlákno;</a:t>
            </a:r>
          </a:p>
          <a:p>
            <a:pPr marL="696913" lvl="2" indent="-34290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A další.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endParaRPr lang="cs-CZ" sz="2000" dirty="0"/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6157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7"/>
            <a:ext cx="8160595" cy="561555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2"/>
                </a:solidFill>
              </a:rPr>
              <a:t>Revize směrnice o odpadech v roce 2023 –Textil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2000" b="1" u="sng" dirty="0"/>
              <a:t>Další opatření: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Povinnost pro členské státy </a:t>
            </a:r>
            <a:r>
              <a:rPr lang="pl-PL" sz="2000" b="1" dirty="0"/>
              <a:t>do 1. ledna 2025 zavést oddělený sběr textilu pro opětovné použití, přípravu k opětovnému použití a recyklaci</a:t>
            </a:r>
            <a:r>
              <a:rPr lang="pl-PL" sz="2000" dirty="0"/>
              <a:t>. 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b="1" dirty="0"/>
              <a:t>Požadavky na sběr, přepravu a skladování </a:t>
            </a:r>
            <a:r>
              <a:rPr lang="pl-PL" sz="2000" dirty="0"/>
              <a:t>a další manipulaci s textilním odpadem.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b="1" dirty="0"/>
              <a:t>Požadavky na procesy třídění </a:t>
            </a:r>
            <a:r>
              <a:rPr lang="pl-PL" sz="2000" dirty="0"/>
              <a:t>odděleně sebraného textilu za účelem zajištění dodržování hierarchie nakládání s odpady.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Povinnost pro členské státy </a:t>
            </a:r>
            <a:r>
              <a:rPr lang="pl-PL" sz="2000" b="1" dirty="0"/>
              <a:t>každých 5 let provést rozbor složení sebraného směsného komunálního odpadu </a:t>
            </a:r>
            <a:r>
              <a:rPr lang="pl-PL" sz="2000" dirty="0"/>
              <a:t>s cílem určit podíl textilního odpadu v něm. 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b="1" dirty="0"/>
              <a:t>Požadavky na přepravu použitého textilu, obuvi a textilních výrobků </a:t>
            </a:r>
            <a:r>
              <a:rPr lang="pl-PL" sz="2000" dirty="0"/>
              <a:t>a provádění kontrol přepravců za účelem rozlišení přepravy použitého textilu a obuvi od textilních odpadů.</a:t>
            </a:r>
          </a:p>
          <a:p>
            <a:pPr marL="639763" lvl="2" indent="-285750">
              <a:buClr>
                <a:srgbClr val="7FBA22"/>
              </a:buClr>
              <a:buFont typeface="Courier New" panose="02070309020205020404" pitchFamily="49" charset="0"/>
              <a:buChar char="o"/>
            </a:pPr>
            <a:endParaRPr lang="pl-PL" sz="1800" dirty="0"/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spcBef>
                <a:spcPts val="800"/>
              </a:spcBef>
              <a:buClr>
                <a:schemeClr val="tx1"/>
              </a:buClr>
            </a:pPr>
            <a:endParaRPr lang="cs-CZ" sz="2000" dirty="0"/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7260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980727"/>
            <a:ext cx="8160595" cy="561555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400" b="1" u="sng" dirty="0">
                <a:solidFill>
                  <a:schemeClr val="tx2"/>
                </a:solidFill>
              </a:rPr>
              <a:t>Revize směrnice o odpadech v roce 2023 –Textil</a:t>
            </a:r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r>
              <a:rPr lang="pl-PL" sz="2000" b="1" u="sng" dirty="0"/>
              <a:t>Projednávání: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Publikace návrhu revize směrnice – červenec 2023.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Zahájení projednávání návrhu– předsednictví Španělska.</a:t>
            </a:r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Projednávání v EP – hlasování v ENVI Výboru – únor 2024 (předpoklad)</a:t>
            </a:r>
            <a:endParaRPr lang="pl-PL" dirty="0"/>
          </a:p>
          <a:p>
            <a:pPr marL="639763" lvl="2" indent="-285750">
              <a:spcAft>
                <a:spcPts val="600"/>
              </a:spcAft>
              <a:buClr>
                <a:srgbClr val="7FBA22"/>
              </a:buClr>
              <a:buFont typeface="Courier New" panose="02070309020205020404" pitchFamily="49" charset="0"/>
              <a:buChar char="o"/>
            </a:pPr>
            <a:r>
              <a:rPr lang="pl-PL" sz="2000" dirty="0"/>
              <a:t>Schválení návrhu - ?</a:t>
            </a:r>
          </a:p>
          <a:p>
            <a:pPr marL="639763" lvl="2" indent="-285750">
              <a:buClr>
                <a:srgbClr val="7FBA22"/>
              </a:buClr>
              <a:buFont typeface="Courier New" panose="02070309020205020404" pitchFamily="49" charset="0"/>
              <a:buChar char="o"/>
            </a:pPr>
            <a:endParaRPr lang="pl-PL" sz="1800" dirty="0"/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endParaRPr lang="pl-PL" sz="1800" dirty="0"/>
          </a:p>
          <a:p>
            <a:pPr marL="468313" lvl="1" indent="-285750">
              <a:buClr>
                <a:srgbClr val="7FBA22"/>
              </a:buClr>
              <a:buFont typeface="Wingdings" panose="05000000000000000000" pitchFamily="2" charset="2"/>
              <a:buChar char="Ø"/>
            </a:pPr>
            <a:endParaRPr lang="pl-PL" sz="1800" dirty="0"/>
          </a:p>
          <a:p>
            <a:pPr>
              <a:spcBef>
                <a:spcPts val="800"/>
              </a:spcBef>
              <a:buClr>
                <a:schemeClr val="tx1"/>
              </a:buClr>
            </a:pPr>
            <a:endParaRPr lang="cs-CZ" sz="2000" dirty="0"/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281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76933" y="836712"/>
            <a:ext cx="5247196" cy="525658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Clr>
                <a:srgbClr val="44C616"/>
              </a:buClr>
              <a:buFont typeface="Arial" panose="020B0604020202020204" pitchFamily="34" charset="0"/>
              <a:buChar char="•"/>
            </a:pPr>
            <a:r>
              <a:rPr lang="cs-CZ" sz="2200" b="1" u="sng" dirty="0"/>
              <a:t>Základní informace</a:t>
            </a:r>
          </a:p>
          <a:p>
            <a:pPr marL="525463" lvl="1" indent="-34290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 err="1"/>
              <a:t>Celosvětová</a:t>
            </a:r>
            <a:r>
              <a:rPr lang="en-US" sz="1800" dirty="0"/>
              <a:t> </a:t>
            </a:r>
            <a:r>
              <a:rPr lang="en-US" sz="1800" dirty="0" err="1"/>
              <a:t>výroba</a:t>
            </a:r>
            <a:r>
              <a:rPr lang="en-US" sz="1800" dirty="0"/>
              <a:t> </a:t>
            </a:r>
            <a:r>
              <a:rPr lang="en-US" sz="1800" dirty="0" err="1"/>
              <a:t>textilních</a:t>
            </a:r>
            <a:r>
              <a:rPr lang="en-US" sz="1800" dirty="0"/>
              <a:t> </a:t>
            </a:r>
            <a:r>
              <a:rPr lang="en-US" sz="1800" dirty="0" err="1"/>
              <a:t>výrobků</a:t>
            </a:r>
            <a:r>
              <a:rPr lang="en-US" sz="1800" dirty="0"/>
              <a:t> se </a:t>
            </a:r>
            <a:r>
              <a:rPr lang="en-US" sz="1800" dirty="0" err="1"/>
              <a:t>mezi</a:t>
            </a:r>
            <a:r>
              <a:rPr lang="en-US" sz="1800" dirty="0"/>
              <a:t> </a:t>
            </a:r>
            <a:r>
              <a:rPr lang="en-US" sz="1800" dirty="0" err="1"/>
              <a:t>lety</a:t>
            </a:r>
            <a:r>
              <a:rPr lang="en-US" sz="1800" dirty="0"/>
              <a:t> 2000 a 2015 </a:t>
            </a:r>
            <a:r>
              <a:rPr lang="en-US" sz="1800" dirty="0" err="1"/>
              <a:t>téměř</a:t>
            </a:r>
            <a:r>
              <a:rPr lang="en-US" sz="1800" dirty="0"/>
              <a:t> </a:t>
            </a:r>
            <a:r>
              <a:rPr lang="en-US" sz="1800" dirty="0" err="1"/>
              <a:t>zdvojnásobila</a:t>
            </a:r>
            <a:r>
              <a:rPr lang="en-US" sz="1800" dirty="0"/>
              <a:t> a </a:t>
            </a:r>
            <a:r>
              <a:rPr lang="en-US" sz="1800" dirty="0" err="1"/>
              <a:t>očekává</a:t>
            </a:r>
            <a:r>
              <a:rPr lang="en-US" sz="1800" dirty="0"/>
              <a:t> se,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spotřeba</a:t>
            </a:r>
            <a:r>
              <a:rPr lang="en-US" sz="1800" dirty="0"/>
              <a:t> </a:t>
            </a:r>
            <a:r>
              <a:rPr lang="en-US" sz="1800" dirty="0" err="1"/>
              <a:t>oděvů</a:t>
            </a:r>
            <a:r>
              <a:rPr lang="en-US" sz="1800" dirty="0"/>
              <a:t> a </a:t>
            </a:r>
            <a:r>
              <a:rPr lang="en-US" sz="1800" dirty="0" err="1"/>
              <a:t>obuvi</a:t>
            </a:r>
            <a:r>
              <a:rPr lang="en-US" sz="1800" dirty="0"/>
              <a:t> se do </a:t>
            </a:r>
            <a:r>
              <a:rPr lang="en-US" sz="1800" dirty="0" err="1"/>
              <a:t>roku</a:t>
            </a:r>
            <a:r>
              <a:rPr lang="en-US" sz="1800" dirty="0"/>
              <a:t> 2030 </a:t>
            </a:r>
            <a:r>
              <a:rPr lang="en-US" sz="1800" dirty="0" err="1"/>
              <a:t>zvýší</a:t>
            </a:r>
            <a:r>
              <a:rPr lang="en-US" sz="1800" dirty="0"/>
              <a:t> o 63 %, a to ze </a:t>
            </a:r>
            <a:r>
              <a:rPr lang="en-US" sz="1800" dirty="0" err="1"/>
              <a:t>současných</a:t>
            </a:r>
            <a:r>
              <a:rPr lang="en-US" sz="1800" dirty="0"/>
              <a:t> 62 </a:t>
            </a:r>
            <a:r>
              <a:rPr lang="en-US" sz="1800" dirty="0" err="1"/>
              <a:t>milionů</a:t>
            </a:r>
            <a:r>
              <a:rPr lang="en-US" sz="1800" dirty="0"/>
              <a:t> tun </a:t>
            </a:r>
            <a:r>
              <a:rPr lang="en-US" sz="1800" dirty="0" err="1"/>
              <a:t>na</a:t>
            </a:r>
            <a:r>
              <a:rPr lang="en-US" sz="1800" dirty="0"/>
              <a:t> 102 </a:t>
            </a:r>
            <a:r>
              <a:rPr lang="en-US" sz="1800" dirty="0" err="1"/>
              <a:t>milionů</a:t>
            </a:r>
            <a:r>
              <a:rPr lang="en-US" sz="1800" dirty="0"/>
              <a:t> tun v </a:t>
            </a:r>
            <a:r>
              <a:rPr lang="en-US" sz="1800" dirty="0" err="1"/>
              <a:t>roce</a:t>
            </a:r>
            <a:r>
              <a:rPr lang="en-US" sz="1800" dirty="0"/>
              <a:t> 2030.</a:t>
            </a:r>
            <a:endParaRPr lang="cs-CZ" sz="1800" dirty="0"/>
          </a:p>
          <a:p>
            <a:pPr marL="525463" lvl="1" indent="-34290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 err="1"/>
              <a:t>Každoročně</a:t>
            </a:r>
            <a:r>
              <a:rPr lang="en-US" sz="1800" dirty="0"/>
              <a:t> se v EU </a:t>
            </a:r>
            <a:r>
              <a:rPr lang="cs-CZ" sz="1800" dirty="0"/>
              <a:t>vyprodukuje</a:t>
            </a:r>
            <a:r>
              <a:rPr lang="en-US" sz="1800" dirty="0"/>
              <a:t> </a:t>
            </a:r>
            <a:r>
              <a:rPr lang="en-US" sz="1800" dirty="0" err="1"/>
              <a:t>přibližně</a:t>
            </a:r>
            <a:r>
              <a:rPr lang="en-US" sz="1800" dirty="0"/>
              <a:t> </a:t>
            </a:r>
            <a:r>
              <a:rPr lang="en-US" sz="1800" b="1" dirty="0"/>
              <a:t>5,8 </a:t>
            </a:r>
            <a:r>
              <a:rPr lang="en-US" sz="1800" b="1" dirty="0" err="1"/>
              <a:t>milionu</a:t>
            </a:r>
            <a:r>
              <a:rPr lang="en-US" sz="1800" b="1" dirty="0"/>
              <a:t> tun </a:t>
            </a:r>
            <a:r>
              <a:rPr lang="en-US" sz="1800" b="1" dirty="0" err="1"/>
              <a:t>textilních</a:t>
            </a:r>
            <a:r>
              <a:rPr lang="en-US" sz="1800" b="1" dirty="0"/>
              <a:t> </a:t>
            </a:r>
            <a:r>
              <a:rPr lang="cs-CZ" sz="1800" b="1" dirty="0"/>
              <a:t>odpadů</a:t>
            </a:r>
            <a:r>
              <a:rPr lang="en-US" sz="1800" b="1" dirty="0"/>
              <a:t>, </a:t>
            </a:r>
            <a:r>
              <a:rPr lang="en-US" sz="1800" b="1" dirty="0" err="1"/>
              <a:t>což</a:t>
            </a:r>
            <a:r>
              <a:rPr lang="en-US" sz="1800" b="1" dirty="0"/>
              <a:t> je </a:t>
            </a:r>
            <a:r>
              <a:rPr lang="en-US" sz="1800" b="1" dirty="0" err="1"/>
              <a:t>přibližně</a:t>
            </a:r>
            <a:r>
              <a:rPr lang="en-US" sz="1800" b="1" dirty="0"/>
              <a:t> 11 kg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osobu</a:t>
            </a:r>
            <a:r>
              <a:rPr lang="en-US" sz="1800" dirty="0"/>
              <a:t>.</a:t>
            </a:r>
            <a:endParaRPr lang="cs-CZ" sz="1800" dirty="0"/>
          </a:p>
          <a:p>
            <a:pPr marL="525463" lvl="1" indent="-34290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Export textilního odpadu z EU stabilně roste a dosáhl </a:t>
            </a:r>
            <a:r>
              <a:rPr lang="cs-CZ" sz="1800" b="1" dirty="0"/>
              <a:t>1,4 mil. tun v roce 2020</a:t>
            </a:r>
            <a:r>
              <a:rPr lang="cs-CZ" sz="1800" dirty="0"/>
              <a:t>. </a:t>
            </a:r>
          </a:p>
          <a:p>
            <a:pPr marL="525463" lvl="1" indent="-34290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</a:t>
            </a:r>
            <a:r>
              <a:rPr lang="en-US" sz="1800" dirty="0" err="1"/>
              <a:t>děvy</a:t>
            </a:r>
            <a:r>
              <a:rPr lang="en-US" sz="1800" dirty="0"/>
              <a:t> </a:t>
            </a:r>
            <a:r>
              <a:rPr lang="en-US" sz="1800" dirty="0" err="1"/>
              <a:t>představují</a:t>
            </a:r>
            <a:r>
              <a:rPr lang="en-US" sz="1800" dirty="0"/>
              <a:t> </a:t>
            </a:r>
            <a:r>
              <a:rPr lang="en-US" sz="1800" dirty="0" err="1"/>
              <a:t>největší</a:t>
            </a:r>
            <a:r>
              <a:rPr lang="en-US" sz="1800" dirty="0"/>
              <a:t> </a:t>
            </a:r>
            <a:r>
              <a:rPr lang="en-US" sz="1800" dirty="0" err="1"/>
              <a:t>podíl</a:t>
            </a:r>
            <a:r>
              <a:rPr lang="en-US" sz="1800" dirty="0"/>
              <a:t> </a:t>
            </a:r>
            <a:r>
              <a:rPr lang="en-US" sz="1800" dirty="0" err="1"/>
              <a:t>spotřeby</a:t>
            </a:r>
            <a:r>
              <a:rPr lang="en-US" sz="1800" dirty="0"/>
              <a:t> </a:t>
            </a:r>
            <a:r>
              <a:rPr lang="en-US" sz="1800" dirty="0" err="1"/>
              <a:t>textilních</a:t>
            </a:r>
            <a:r>
              <a:rPr lang="en-US" sz="1800" dirty="0"/>
              <a:t> </a:t>
            </a:r>
            <a:r>
              <a:rPr lang="en-US" sz="1800" dirty="0" err="1"/>
              <a:t>výrobků</a:t>
            </a:r>
            <a:r>
              <a:rPr lang="en-US" sz="1800" dirty="0"/>
              <a:t> v EU (81 %)</a:t>
            </a:r>
            <a:r>
              <a:rPr lang="cs-CZ" sz="1800" dirty="0"/>
              <a:t> – neudržitelné trendy – používání oděvů </a:t>
            </a:r>
            <a:r>
              <a:rPr lang="en-US" sz="1800" dirty="0" err="1"/>
              <a:t>stále</a:t>
            </a:r>
            <a:r>
              <a:rPr lang="en-US" sz="1800" dirty="0"/>
              <a:t> </a:t>
            </a:r>
            <a:r>
              <a:rPr lang="en-US" sz="1800" dirty="0" err="1"/>
              <a:t>kratší</a:t>
            </a:r>
            <a:r>
              <a:rPr lang="en-US" sz="1800" dirty="0"/>
              <a:t> </a:t>
            </a:r>
            <a:r>
              <a:rPr lang="en-US" sz="1800" dirty="0" err="1"/>
              <a:t>dobu</a:t>
            </a:r>
            <a:r>
              <a:rPr lang="en-US" sz="1800" dirty="0"/>
              <a:t> a </a:t>
            </a:r>
            <a:r>
              <a:rPr lang="en-US" sz="1800" dirty="0" err="1"/>
              <a:t>poté</a:t>
            </a:r>
            <a:r>
              <a:rPr lang="en-US" sz="1800" dirty="0"/>
              <a:t> </a:t>
            </a:r>
            <a:r>
              <a:rPr lang="cs-CZ" sz="1800" dirty="0"/>
              <a:t>jejich vyhození</a:t>
            </a:r>
            <a:r>
              <a:rPr lang="en-US" sz="1800" dirty="0"/>
              <a:t>. </a:t>
            </a:r>
            <a:endParaRPr lang="cs-CZ" sz="2000" dirty="0"/>
          </a:p>
          <a:p>
            <a:pPr marL="536575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8C7A03-A15E-4082-A3BB-DE4AC4A2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24744"/>
            <a:ext cx="2986209" cy="44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6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762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7" y="3356992"/>
            <a:ext cx="5544616" cy="194421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Ing. Bc. Jan Maršák, Ph.D.</a:t>
            </a:r>
            <a:b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pověřený řízením</a:t>
            </a:r>
            <a:br>
              <a:rPr lang="cs-CZ" sz="200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Odbor </a:t>
            </a:r>
            <a:r>
              <a:rPr lang="cs-CZ" sz="2000" b="0" cap="none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cirkulární ekonomiky a odpadů</a:t>
            </a:r>
            <a:b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Ministerstvo životního prostředí</a:t>
            </a:r>
            <a:br>
              <a:rPr lang="cs-CZ" sz="2000" b="0" cap="none" dirty="0">
                <a:solidFill>
                  <a:srgbClr val="00000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  <a:hlinkClick r:id="rId2"/>
              </a:rPr>
              <a:t>jan.marsak@mzp.cz</a:t>
            </a:r>
            <a:b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  <a:hlinkClick r:id="rId3"/>
              </a:rPr>
              <a:t>https://www.mzp.cz/cz/odpadove_hospodarstvi</a:t>
            </a:r>
            <a:r>
              <a:rPr lang="cs-CZ" sz="2000" b="0" cap="none" dirty="0">
                <a:solidFill>
                  <a:srgbClr val="92D050"/>
                </a:solidFill>
                <a:latin typeface="+mn-lt"/>
                <a:ea typeface="+mn-ea"/>
                <a:cs typeface="Calibri" panose="020F0502020204030204" pitchFamily="34" charset="0"/>
                <a:sym typeface="Verdana" panose="020B0604030504040204" pitchFamily="34" charset="0"/>
              </a:rPr>
              <a:t> </a:t>
            </a:r>
            <a:br>
              <a:rPr lang="cs-CZ" sz="2000" dirty="0">
                <a:latin typeface="+mn-lt"/>
              </a:rPr>
            </a:br>
            <a:endParaRPr lang="cs-CZ" sz="20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37" y="548680"/>
            <a:ext cx="1923677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>
                <a:solidFill>
                  <a:srgbClr val="7FBA22"/>
                </a:solidFill>
              </a:rPr>
              <a:t>textilní odpady na úrovni EU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1052736"/>
            <a:ext cx="5181493" cy="538296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cs-CZ" sz="2000" b="1" u="sng" dirty="0">
                <a:solidFill>
                  <a:schemeClr val="tx2"/>
                </a:solidFill>
              </a:rPr>
              <a:t>Strategie EU pro udržitelný a cirkulární textil</a:t>
            </a:r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 zveřejněna 30. března 2022</a:t>
            </a:r>
          </a:p>
          <a:p>
            <a:pPr marL="342900" indent="-342900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24 opatření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Zveřejňování počtu vyřazených výrobků velkými podniky a jejich následném zpracování a stanovení opatření k zákazu ničení neprodaných textilií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1" u="sng" dirty="0"/>
              <a:t>Stanovení požadavků na rozšířenou odpovědnost výrobce pro textil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b="1" u="sng" dirty="0"/>
              <a:t>Zahájení prací pro možné stanovení cílů pro opětovné použití a recyklaci textilu</a:t>
            </a:r>
          </a:p>
          <a:p>
            <a:pPr marL="525463" lvl="1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Prosazování omezení vývozu textilního odpadu mimo země OECD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CE70DF-5752-41AD-B708-BB120658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08720"/>
            <a:ext cx="2629566" cy="26642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812D76-7D22-4AD3-ABEF-68B184F6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94" y="3692675"/>
            <a:ext cx="2547647" cy="2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ČR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1124744"/>
            <a:ext cx="7728809" cy="439248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Clr>
                <a:srgbClr val="44C616"/>
              </a:buClr>
              <a:buFont typeface="Arial" panose="020B0604020202020204" pitchFamily="34" charset="0"/>
              <a:buChar char="•"/>
            </a:pPr>
            <a:r>
              <a:rPr lang="cs-CZ" sz="2200" b="1" u="sng" dirty="0"/>
              <a:t>Základní informace</a:t>
            </a:r>
          </a:p>
          <a:p>
            <a:pPr marL="525463" lvl="1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Produkce textilních odpadů (oděvy, textilní materiály) z domácností v rámci KO (20 01 10 - oděvy, 20 01 11 – textilní výrobky) – cca </a:t>
            </a:r>
            <a:r>
              <a:rPr lang="cs-CZ" sz="2000" b="1" u="sng" dirty="0"/>
              <a:t>39 000 tun</a:t>
            </a:r>
            <a:r>
              <a:rPr lang="cs-CZ" sz="2000" dirty="0"/>
              <a:t>.</a:t>
            </a:r>
          </a:p>
          <a:p>
            <a:pPr marL="525463" lvl="1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Ve směsném komunální odpadu je cca 3 % textilu (viz rozbor SKO) – cca </a:t>
            </a:r>
            <a:r>
              <a:rPr lang="cs-CZ" sz="2000" b="1" u="sng" dirty="0"/>
              <a:t>75 000 tun</a:t>
            </a:r>
            <a:r>
              <a:rPr lang="cs-CZ" sz="2000" dirty="0"/>
              <a:t>.</a:t>
            </a:r>
          </a:p>
          <a:p>
            <a:pPr marL="525463" lvl="1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Produkce průmyslových textilních odpadů – cca </a:t>
            </a:r>
            <a:r>
              <a:rPr lang="cs-CZ" sz="2000" b="1" u="sng" dirty="0"/>
              <a:t>88 000 tun</a:t>
            </a:r>
            <a:r>
              <a:rPr lang="cs-CZ" sz="2000" dirty="0"/>
              <a:t>.</a:t>
            </a:r>
          </a:p>
          <a:p>
            <a:pPr marL="536575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5814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342002" y="908720"/>
            <a:ext cx="8352928" cy="525658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tx2"/>
                </a:solidFill>
              </a:rPr>
              <a:t>Složení směsných komunálních odpadů: </a:t>
            </a:r>
          </a:p>
          <a:p>
            <a:pPr marL="285750" indent="-285750">
              <a:spcBef>
                <a:spcPts val="600"/>
              </a:spcBef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2000" b="1" u="sng" dirty="0">
                <a:solidFill>
                  <a:schemeClr val="tx2"/>
                </a:solidFill>
                <a:hlinkClick r:id="rId3"/>
              </a:rPr>
              <a:t>https://www.mzp.cz/cz/prumerne_slozeni_sko</a:t>
            </a:r>
            <a:r>
              <a:rPr lang="cs-CZ" sz="2000" b="1" u="sng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  <a:buClr>
                <a:srgbClr val="7FBA22"/>
              </a:buClr>
            </a:pPr>
            <a:endParaRPr lang="cs-CZ" sz="2000" b="1" u="sng" dirty="0">
              <a:solidFill>
                <a:schemeClr val="tx2"/>
              </a:solidFill>
            </a:endParaRPr>
          </a:p>
          <a:p>
            <a:pPr>
              <a:spcAft>
                <a:spcPts val="0"/>
              </a:spcAft>
            </a:pPr>
            <a:endParaRPr lang="pl-PL" sz="18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/>
          </a:p>
          <a:p>
            <a:pPr marL="285750" indent="-285750">
              <a:spcBef>
                <a:spcPts val="600"/>
              </a:spcBef>
              <a:buClr>
                <a:srgbClr val="7FBA22"/>
              </a:buClr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tx2"/>
                </a:solidFill>
              </a:rPr>
              <a:t>Certifikovaná metodika pro určování složení směsných komunálních odpadů a komunálních odpadů: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hlinkClick r:id="rId4"/>
              </a:rPr>
              <a:t>https://www.mzp.cz/cz/metodika_stanoveni_sko_ko</a:t>
            </a:r>
            <a:r>
              <a:rPr lang="cs-CZ" sz="1600" b="1" u="sng" dirty="0"/>
              <a:t>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432048"/>
          </a:xfrm>
        </p:spPr>
        <p:txBody>
          <a:bodyPr>
            <a:noAutofit/>
          </a:bodyPr>
          <a:lstStyle/>
          <a:p>
            <a:pPr algn="ctr"/>
            <a:r>
              <a:rPr lang="cs-CZ" sz="2800" u="sng" dirty="0"/>
              <a:t>Složení směsných komunálních odpadů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F97463-8C48-4D6A-8C4D-9D071E00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8" y="1959498"/>
            <a:ext cx="9037122" cy="272891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84C12CA-3881-491A-9D1E-CFFA1E35A5E3}"/>
              </a:ext>
            </a:extLst>
          </p:cNvPr>
          <p:cNvSpPr/>
          <p:nvPr/>
        </p:nvSpPr>
        <p:spPr>
          <a:xfrm>
            <a:off x="4860032" y="2276872"/>
            <a:ext cx="504056" cy="230425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93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ČR</a:t>
            </a:r>
            <a:r>
              <a:rPr lang="cs-CZ" sz="3200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323529" y="908720"/>
            <a:ext cx="8076740" cy="54726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defRPr/>
            </a:pPr>
            <a:r>
              <a:rPr lang="cs-CZ" sz="2400" b="1" u="sng" dirty="0">
                <a:latin typeface="+mn-lt"/>
                <a:cs typeface="Calibri" panose="020F0502020204030204" pitchFamily="34" charset="0"/>
              </a:rPr>
              <a:t>Sběr textilu v ČR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Aktuálně sbírá nějakou formou textil 63 % obcí ČR. Většina pro charitativní účel.</a:t>
            </a:r>
            <a:r>
              <a:rPr lang="cs-CZ" sz="1800" dirty="0">
                <a:latin typeface="+mn-lt"/>
              </a:rPr>
              <a:t> Obce oba režimy (odpady x předcházení vzniku odpadů).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V současnosti není zákonná povinnost odděleného sběru textilu v rámci obecních systémů - pouze na dobrovolné bázi.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Charitativní organizace i soukromé společnosti.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Kontejnery pro sběr textilu umístěné ve většině měst a obcí, rozvoj re-use center - </a:t>
            </a:r>
            <a:r>
              <a:rPr lang="cs-CZ" sz="1800" u="sng" dirty="0">
                <a:latin typeface="+mn-lt"/>
                <a:cs typeface="Calibri" panose="020F0502020204030204" pitchFamily="34" charset="0"/>
              </a:rPr>
              <a:t>podpora z OPŽP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.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  <a:cs typeface="Calibri" panose="020F0502020204030204" pitchFamily="34" charset="0"/>
              </a:rPr>
              <a:t>Předcházení vzniku odpadů, opětovné použití, příprava na opětovné použití, materiálové využití a recyklace sebraného textilu.</a:t>
            </a: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n-lt"/>
              </a:rPr>
              <a:t>Metodický návod MŽP č.j. MZP/2020/720/4634  z 11. listopadu 2020 - </a:t>
            </a:r>
            <a:r>
              <a:rPr lang="pt-BR" sz="1800" dirty="0">
                <a:latin typeface="+mn-lt"/>
              </a:rPr>
              <a:t>správn</a:t>
            </a:r>
            <a:r>
              <a:rPr lang="cs-CZ" sz="1800" dirty="0">
                <a:latin typeface="+mn-lt"/>
              </a:rPr>
              <a:t>á</a:t>
            </a:r>
            <a:r>
              <a:rPr lang="pt-BR" sz="1800" dirty="0">
                <a:latin typeface="+mn-lt"/>
              </a:rPr>
              <a:t> evidence textilních odpadů v obcích </a:t>
            </a:r>
            <a:endParaRPr lang="cs-CZ" sz="1800" dirty="0">
              <a:latin typeface="+mn-lt"/>
            </a:endParaRPr>
          </a:p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800" b="1" u="sng" dirty="0">
                <a:latin typeface="+mn-lt"/>
                <a:cs typeface="Calibri" panose="020F0502020204030204" pitchFamily="34" charset="0"/>
              </a:rPr>
              <a:t>Zákon o odpadech - obce mají povinnost zajistit místa pro odkládání komunálního odpadu a od 1. ledna 2025 textilu</a:t>
            </a:r>
            <a:r>
              <a:rPr lang="cs-CZ" sz="1800" dirty="0">
                <a:latin typeface="+mn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ČR</a:t>
            </a:r>
            <a:r>
              <a:rPr lang="cs-CZ" sz="3200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611560" y="980728"/>
            <a:ext cx="5472608" cy="51845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cs-CZ" altLang="cs-CZ" sz="2000" b="1" u="sng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Plán odpadového hospodářství ČR pro období 2015-2024 (2035)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800" b="1" u="sng" dirty="0">
                <a:solidFill>
                  <a:srgbClr val="000000"/>
                </a:solidFill>
              </a:rPr>
              <a:t>Aktualizace Plánu odpadového hospodářství – výhled do roku 2035</a:t>
            </a:r>
            <a:r>
              <a:rPr lang="cs-CZ" sz="1800" b="1" dirty="0">
                <a:solidFill>
                  <a:srgbClr val="000000"/>
                </a:solidFill>
              </a:rPr>
              <a:t>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Zohlednění nových povinných cílů z legislativy: odpady, obaly, výrobky s ukončenou životností.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Doplnění nových toků odpadů (potravinové odpady, jednorázové plasty).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>
                <a:solidFill>
                  <a:srgbClr val="000000"/>
                </a:solidFill>
              </a:rPr>
              <a:t>Vize: „</a:t>
            </a:r>
            <a:r>
              <a:rPr lang="cs-CZ" sz="1800" b="1" i="1" u="sng" dirty="0">
                <a:solidFill>
                  <a:srgbClr val="000000"/>
                </a:solidFill>
              </a:rPr>
              <a:t>Česká republika maximálně předchází vzniku odpadů a efektivně zhodnocuje potenciál produkovaných odpadů</a:t>
            </a:r>
            <a:r>
              <a:rPr lang="cs-CZ" sz="1800" b="1" dirty="0">
                <a:solidFill>
                  <a:srgbClr val="000000"/>
                </a:solidFill>
              </a:rPr>
              <a:t>“.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u="sng" dirty="0">
                <a:solidFill>
                  <a:srgbClr val="FF0000"/>
                </a:solidFill>
              </a:rPr>
              <a:t>Schválena vládou - 11. května 2022</a:t>
            </a:r>
            <a:r>
              <a:rPr lang="cs-CZ" sz="1800" b="1" dirty="0">
                <a:solidFill>
                  <a:srgbClr val="000000"/>
                </a:solidFill>
              </a:rPr>
              <a:t>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altLang="cs-CZ" sz="2000" dirty="0">
                <a:latin typeface="+mn-lt"/>
                <a:cs typeface="Calibri" panose="020F0502020204030204" pitchFamily="34" charset="0"/>
                <a:hlinkClick r:id="rId2"/>
              </a:rPr>
              <a:t>https://www.mzp.cz/cz/poh_cr_prislusne_dokumenty</a:t>
            </a:r>
            <a:r>
              <a:rPr lang="cs-CZ" altLang="cs-CZ" sz="2000" dirty="0">
                <a:latin typeface="+mn-lt"/>
                <a:cs typeface="Calibri" panose="020F0502020204030204" pitchFamily="34" charset="0"/>
              </a:rPr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96068"/>
            <a:ext cx="2111922" cy="43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1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3" y="261713"/>
            <a:ext cx="8160595" cy="527348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textilní odpady v ČR</a:t>
            </a:r>
            <a:r>
              <a:rPr lang="cs-CZ" sz="3200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611560" y="807350"/>
            <a:ext cx="7560840" cy="514193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Opatření POH:  </a:t>
            </a:r>
            <a:r>
              <a:rPr lang="cs-CZ" sz="2000" i="1" dirty="0"/>
              <a:t>„Vypracovat analýzu toku textilních odpadů v České republice a možností zvýšení jejich využití a recyklace“</a:t>
            </a:r>
          </a:p>
          <a:p>
            <a:pPr marL="625475" indent="-268288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cs-CZ" sz="2000" dirty="0"/>
              <a:t>Textilní odpady a textil k opětovnému použití</a:t>
            </a:r>
            <a:r>
              <a:rPr lang="cs-CZ" sz="2000" b="1" dirty="0">
                <a:solidFill>
                  <a:srgbClr val="7FBA22"/>
                </a:solidFill>
              </a:rPr>
              <a:t>  </a:t>
            </a:r>
          </a:p>
          <a:p>
            <a:pPr marL="268288" indent="-268288" algn="ctr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sz="2400" b="1" u="sng" dirty="0">
                <a:solidFill>
                  <a:schemeClr val="tx1"/>
                </a:solidFill>
              </a:rPr>
              <a:t>Program prostředí pro život  - projekt CEVOOH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u="sng" dirty="0"/>
              <a:t>Aktuálně probíhá - Pracovní balíček 1. B – 1.B.1 Textilní odpady a jejich zpracování</a:t>
            </a:r>
            <a:r>
              <a:rPr lang="cs-CZ" sz="2000" dirty="0"/>
              <a:t> (dokončení 12/2023)</a:t>
            </a:r>
          </a:p>
          <a:p>
            <a:pPr marL="525463" lvl="1" indent="-342900">
              <a:spcBef>
                <a:spcPts val="600"/>
              </a:spcBef>
              <a:buClr>
                <a:schemeClr val="tx1"/>
              </a:buClr>
              <a:buAutoNum type="arabicParenR"/>
            </a:pPr>
            <a:r>
              <a:rPr lang="cs-CZ" sz="2000" dirty="0"/>
              <a:t>Analýza současného stavu v ČR</a:t>
            </a:r>
          </a:p>
          <a:p>
            <a:pPr marL="525463" lvl="1" indent="-342900">
              <a:spcBef>
                <a:spcPts val="600"/>
              </a:spcBef>
              <a:buClr>
                <a:schemeClr val="tx1"/>
              </a:buClr>
              <a:buAutoNum type="arabicParenR"/>
            </a:pPr>
            <a:r>
              <a:rPr lang="cs-CZ" sz="2000" dirty="0"/>
              <a:t>Analýza recyklačních technologií na textilní odpady a stavu sektoru v zahraničí </a:t>
            </a:r>
          </a:p>
          <a:p>
            <a:pPr marL="525463" lvl="1" indent="-342900">
              <a:spcBef>
                <a:spcPts val="600"/>
              </a:spcBef>
              <a:buClr>
                <a:schemeClr val="tx1"/>
              </a:buClr>
              <a:buAutoNum type="arabicParenR"/>
            </a:pPr>
            <a:r>
              <a:rPr lang="cs-CZ" sz="2000" dirty="0"/>
              <a:t>Textilní průmysl a trendy </a:t>
            </a:r>
          </a:p>
          <a:p>
            <a:pPr lvl="1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cs-CZ" sz="2000" dirty="0">
                <a:hlinkClick r:id="rId2"/>
              </a:rPr>
              <a:t>https://cevooh.cz/wp-content/uploads/2023/02/2022-Analyza-problematiky-textilnich-odpadu-v-CR_report-FIN.pdf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69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268760"/>
            <a:ext cx="8712968" cy="4968552"/>
          </a:xfrm>
        </p:spPr>
        <p:txBody>
          <a:bodyPr/>
          <a:lstStyle/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cs-CZ" sz="1800" b="1" u="sng" dirty="0"/>
              <a:t>Strategický rámec cirkulární ekonomiky ČR 2040 – Cirkulární Česko 2040</a:t>
            </a:r>
            <a:endParaRPr lang="cs-CZ" sz="1800" b="1" dirty="0"/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Široké pojetí cirkulární ekonomiky – 10 prioritních oblastí.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Zaměření se na fáze návrhu a výroby produktů.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Důraz na předcházení vzniku odpadů.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Inovace a digitalizace v celém výrobním řetězci a v nakládání s odpady.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Ekonomické nástroje preferující předcházení vzniku odpadu a recyklaci.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Využití druhotných surovin. 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/>
              <a:t>Příprava - spolupráce s OECD, EK, pracovní skupina, veřejná konzultace.</a:t>
            </a:r>
          </a:p>
          <a:p>
            <a:pPr marL="639763" lvl="2" indent="-285750">
              <a:spcBef>
                <a:spcPts val="600"/>
              </a:spcBef>
            </a:pPr>
            <a:r>
              <a:rPr lang="cs-CZ" sz="1800" b="1" u="sng" dirty="0">
                <a:solidFill>
                  <a:srgbClr val="FF0000"/>
                </a:solidFill>
              </a:rPr>
              <a:t>Schválen vládou – 13. prosince 2021</a:t>
            </a:r>
            <a:r>
              <a:rPr lang="cs-CZ" sz="1800" b="1" dirty="0">
                <a:solidFill>
                  <a:srgbClr val="FF0000"/>
                </a:solidFill>
              </a:rPr>
              <a:t>.</a:t>
            </a:r>
          </a:p>
          <a:p>
            <a:pPr marL="639763" lvl="2" indent="-285750">
              <a:spcBef>
                <a:spcPts val="600"/>
              </a:spcBef>
            </a:pPr>
            <a:endParaRPr lang="cs-CZ" sz="1800" b="1" dirty="0"/>
          </a:p>
          <a:p>
            <a:pPr marL="639763" lvl="2" indent="-285750">
              <a:spcBef>
                <a:spcPts val="600"/>
              </a:spcBef>
            </a:pPr>
            <a:r>
              <a:rPr lang="cs-CZ" sz="1800" b="1" dirty="0">
                <a:solidFill>
                  <a:srgbClr val="FF0000"/>
                </a:solidFill>
              </a:rPr>
              <a:t>21. června 2023 schválen</a:t>
            </a:r>
            <a:r>
              <a:rPr lang="cs-CZ" sz="1800" b="1" dirty="0"/>
              <a:t> </a:t>
            </a:r>
            <a:r>
              <a:rPr lang="cs-CZ" sz="1800" b="1" u="sng" dirty="0"/>
              <a:t>Akční plán ke Strategickému rámci Cirkulární Česko 2040 pro období 2022-2027</a:t>
            </a:r>
            <a:r>
              <a:rPr lang="cs-CZ" sz="1800" b="1" dirty="0"/>
              <a:t>.</a:t>
            </a:r>
            <a:endParaRPr lang="cs-CZ" sz="1600" b="1" dirty="0"/>
          </a:p>
          <a:p>
            <a:pPr lvl="2" indent="0">
              <a:buNone/>
            </a:pPr>
            <a:endParaRPr lang="cs-CZ" sz="1600" b="1" dirty="0"/>
          </a:p>
          <a:p>
            <a:pPr marL="639763" lvl="2" indent="-285750"/>
            <a:endParaRPr lang="cs-CZ" sz="1600" b="1" dirty="0"/>
          </a:p>
          <a:p>
            <a:pPr marL="639763" lvl="2" indent="-285750"/>
            <a:endParaRPr lang="cs-CZ" sz="16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Nový strategický rámec </a:t>
            </a:r>
            <a:br>
              <a:rPr lang="cs-CZ" sz="3200" u="sng" dirty="0"/>
            </a:br>
            <a:r>
              <a:rPr lang="cs-CZ" sz="3200" u="sng" dirty="0"/>
              <a:t>oběhového hospodářství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194636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5889D366-6714-4DE9-8EEF-00DC750F9DE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(4-3)</Template>
  <TotalTime>9978</TotalTime>
  <Words>1760</Words>
  <Application>Microsoft Office PowerPoint</Application>
  <PresentationFormat>Předvádění na obrazovce (4:3)</PresentationFormat>
  <Paragraphs>194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34" baseType="lpstr">
      <vt:lpstr>Wingdings</vt:lpstr>
      <vt:lpstr>Courier New</vt:lpstr>
      <vt:lpstr>Gill Sans</vt:lpstr>
      <vt:lpstr>Roboto</vt:lpstr>
      <vt:lpstr>Arial</vt:lpstr>
      <vt:lpstr>Roboto Medium</vt:lpstr>
      <vt:lpstr>Verdana</vt:lpstr>
      <vt:lpstr>Calibri</vt:lpstr>
      <vt:lpstr>Roboto</vt:lpstr>
      <vt:lpstr>Roboto Light</vt:lpstr>
      <vt:lpstr>roboto nadpis</vt:lpstr>
      <vt:lpstr>MZP_2020_A</vt:lpstr>
      <vt:lpstr>Motiv3-finl new</vt:lpstr>
      <vt:lpstr>textilní odpad v kontextu legislativy ČR a EU</vt:lpstr>
      <vt:lpstr>textilní odpady v EU</vt:lpstr>
      <vt:lpstr>textilní odpady na úrovni EU</vt:lpstr>
      <vt:lpstr>textilní odpady v ČR</vt:lpstr>
      <vt:lpstr>Složení směsných komunálních odpadů</vt:lpstr>
      <vt:lpstr>textilní odpady v ČR </vt:lpstr>
      <vt:lpstr>textilní odpady v ČR </vt:lpstr>
      <vt:lpstr>textilní odpady v ČR </vt:lpstr>
      <vt:lpstr>Nový strategický rámec  oběhového hospodářství</vt:lpstr>
      <vt:lpstr>Cirkulární česko 2040</vt:lpstr>
      <vt:lpstr>Cirkulární česko 2040</vt:lpstr>
      <vt:lpstr>Dotační podpora– OPŽP 2014-2020</vt:lpstr>
      <vt:lpstr>Dotační podpora– OPŽP 2021-2027</vt:lpstr>
      <vt:lpstr>textilní odpady v ČR - osvěta</vt:lpstr>
      <vt:lpstr>textilní odpady na úrovni EU</vt:lpstr>
      <vt:lpstr>textilní odpady na úrovni EU</vt:lpstr>
      <vt:lpstr>textilní odpady na úrovni EU</vt:lpstr>
      <vt:lpstr>textilní odpady na úrovni EU</vt:lpstr>
      <vt:lpstr>textilní odpady na úrovni EU</vt:lpstr>
      <vt:lpstr>Děkuji za pozornost.</vt:lpstr>
      <vt:lpstr>Ing. Bc. Jan Maršák, Ph.D. pověřený řízením Odbor cirkulární ekonomiky a odpadů Ministerstvo životního prostředí jan.marsak@mzp.cz https://www.mzp.cz/cz/odpadove_hospodarstvi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jan.marsak</cp:lastModifiedBy>
  <cp:revision>122</cp:revision>
  <dcterms:created xsi:type="dcterms:W3CDTF">2021-05-06T07:24:55Z</dcterms:created>
  <dcterms:modified xsi:type="dcterms:W3CDTF">2023-09-06T10:47:15Z</dcterms:modified>
</cp:coreProperties>
</file>