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44"/>
  </p:notesMasterIdLst>
  <p:sldIdLst>
    <p:sldId id="256" r:id="rId34"/>
    <p:sldId id="257" r:id="rId35"/>
    <p:sldId id="258" r:id="rId36"/>
    <p:sldId id="259" r:id="rId37"/>
    <p:sldId id="260" r:id="rId38"/>
    <p:sldId id="261" r:id="rId39"/>
    <p:sldId id="262" r:id="rId40"/>
    <p:sldId id="263" r:id="rId41"/>
    <p:sldId id="264" r:id="rId42"/>
    <p:sldId id="265" r:id="rId43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Tex Gyre Termes" charset="1" panose="00000500000000000000"/>
      <p:regular r:id="rId10"/>
    </p:embeddedFont>
    <p:embeddedFont>
      <p:font typeface="Tex Gyre Termes Bold" charset="1" panose="00000800000000000000"/>
      <p:regular r:id="rId11"/>
    </p:embeddedFont>
    <p:embeddedFont>
      <p:font typeface="Tex Gyre Termes Italics" charset="1" panose="00000500000000000000"/>
      <p:regular r:id="rId12"/>
    </p:embeddedFont>
    <p:embeddedFont>
      <p:font typeface="Tex Gyre Termes Bold Italics" charset="1" panose="00000800000000000000"/>
      <p:regular r:id="rId13"/>
    </p:embeddedFont>
    <p:embeddedFont>
      <p:font typeface="Open Sans" charset="1" panose="020B0606030504020204"/>
      <p:regular r:id="rId14"/>
    </p:embeddedFont>
    <p:embeddedFont>
      <p:font typeface="Open Sans Bold" charset="1" panose="020B0806030504020204"/>
      <p:regular r:id="rId15"/>
    </p:embeddedFont>
    <p:embeddedFont>
      <p:font typeface="Open Sans Italics" charset="1" panose="020B0606030504020204"/>
      <p:regular r:id="rId16"/>
    </p:embeddedFont>
    <p:embeddedFont>
      <p:font typeface="Open Sans Bold Italics" charset="1" panose="020B0806030504020204"/>
      <p:regular r:id="rId17"/>
    </p:embeddedFont>
    <p:embeddedFont>
      <p:font typeface="Open Sans Light" charset="1" panose="020B0306030504020204"/>
      <p:regular r:id="rId18"/>
    </p:embeddedFont>
    <p:embeddedFont>
      <p:font typeface="Open Sans Light Italics" charset="1" panose="020B0306030504020204"/>
      <p:regular r:id="rId19"/>
    </p:embeddedFont>
    <p:embeddedFont>
      <p:font typeface="Open Sans Ultra-Bold" charset="1" panose="00000000000000000000"/>
      <p:regular r:id="rId20"/>
    </p:embeddedFont>
    <p:embeddedFont>
      <p:font typeface="Open Sans Ultra-Bold Italics" charset="1" panose="00000000000000000000"/>
      <p:regular r:id="rId21"/>
    </p:embeddedFont>
    <p:embeddedFont>
      <p:font typeface="Inter" charset="1" panose="020B0502030000000004"/>
      <p:regular r:id="rId22"/>
    </p:embeddedFont>
    <p:embeddedFont>
      <p:font typeface="Inter Bold" charset="1" panose="020B0802030000000004"/>
      <p:regular r:id="rId23"/>
    </p:embeddedFont>
    <p:embeddedFont>
      <p:font typeface="Inter Italics" charset="1" panose="020B0502030000000004"/>
      <p:regular r:id="rId24"/>
    </p:embeddedFont>
    <p:embeddedFont>
      <p:font typeface="Inter Bold Italics" charset="1" panose="020B0802030000000004"/>
      <p:regular r:id="rId25"/>
    </p:embeddedFont>
    <p:embeddedFont>
      <p:font typeface="Inter Thin" charset="1" panose="020B0A02050000000004"/>
      <p:regular r:id="rId26"/>
    </p:embeddedFont>
    <p:embeddedFont>
      <p:font typeface="Inter Thin Italics" charset="1" panose="020B0A02050000000004"/>
      <p:regular r:id="rId27"/>
    </p:embeddedFont>
    <p:embeddedFont>
      <p:font typeface="Inter Extra-Light" charset="1" panose="02000503000000020004"/>
      <p:regular r:id="rId28"/>
    </p:embeddedFont>
    <p:embeddedFont>
      <p:font typeface="Inter Light" charset="1" panose="02000503000000020004"/>
      <p:regular r:id="rId29"/>
    </p:embeddedFont>
    <p:embeddedFont>
      <p:font typeface="Inter Medium" charset="1" panose="02000503000000020004"/>
      <p:regular r:id="rId30"/>
    </p:embeddedFont>
    <p:embeddedFont>
      <p:font typeface="Inter Semi-Bold" charset="1" panose="02000503000000020004"/>
      <p:regular r:id="rId31"/>
    </p:embeddedFont>
    <p:embeddedFont>
      <p:font typeface="Inter Ultra-Bold" charset="1" panose="02000503000000020004"/>
      <p:regular r:id="rId32"/>
    </p:embeddedFont>
    <p:embeddedFont>
      <p:font typeface="Inter Heavy" charset="1" panose="02000503000000020004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slides/slide1.xml" Type="http://schemas.openxmlformats.org/officeDocument/2006/relationships/slide"/><Relationship Id="rId35" Target="slides/slide2.xml" Type="http://schemas.openxmlformats.org/officeDocument/2006/relationships/slide"/><Relationship Id="rId36" Target="slides/slide3.xml" Type="http://schemas.openxmlformats.org/officeDocument/2006/relationships/slide"/><Relationship Id="rId37" Target="slides/slide4.xml" Type="http://schemas.openxmlformats.org/officeDocument/2006/relationships/slide"/><Relationship Id="rId38" Target="slides/slide5.xml" Type="http://schemas.openxmlformats.org/officeDocument/2006/relationships/slide"/><Relationship Id="rId39" Target="slides/slide6.xml" Type="http://schemas.openxmlformats.org/officeDocument/2006/relationships/slide"/><Relationship Id="rId4" Target="theme/theme1.xml" Type="http://schemas.openxmlformats.org/officeDocument/2006/relationships/theme"/><Relationship Id="rId40" Target="slides/slide7.xml" Type="http://schemas.openxmlformats.org/officeDocument/2006/relationships/slide"/><Relationship Id="rId41" Target="slides/slide8.xml" Type="http://schemas.openxmlformats.org/officeDocument/2006/relationships/slide"/><Relationship Id="rId42" Target="slides/slide9.xml" Type="http://schemas.openxmlformats.org/officeDocument/2006/relationships/slide"/><Relationship Id="rId43" Target="slides/slide10.xml" Type="http://schemas.openxmlformats.org/officeDocument/2006/relationships/slide"/><Relationship Id="rId44" Target="notesMasters/notesMaster1.xml" Type="http://schemas.openxmlformats.org/officeDocument/2006/relationships/notesMaster"/><Relationship Id="rId45" Target="theme/theme2.xml" Type="http://schemas.openxmlformats.org/officeDocument/2006/relationships/theme"/><Relationship Id="rId46" Target="notesSlides/notesSlide1.xml" Type="http://schemas.openxmlformats.org/officeDocument/2006/relationships/notesSlide"/><Relationship Id="rId47" Target="notesSlides/notesSlide2.xml" Type="http://schemas.openxmlformats.org/officeDocument/2006/relationships/notesSlide"/><Relationship Id="rId48" Target="notesSlides/notesSlide3.xml" Type="http://schemas.openxmlformats.org/officeDocument/2006/relationships/notesSlide"/><Relationship Id="rId49" Target="notesSlides/notesSlide4.xml" Type="http://schemas.openxmlformats.org/officeDocument/2006/relationships/notesSlide"/><Relationship Id="rId5" Target="tableStyles.xml" Type="http://schemas.openxmlformats.org/officeDocument/2006/relationships/tableStyles"/><Relationship Id="rId50" Target="notesSlides/notesSlide5.xml" Type="http://schemas.openxmlformats.org/officeDocument/2006/relationships/notesSlide"/><Relationship Id="rId51" Target="notesSlides/notesSlide6.xml" Type="http://schemas.openxmlformats.org/officeDocument/2006/relationships/notesSlide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notesMasters/_rels/notesMaster1.xml.rels><?xml version="1.0" encoding="UTF-8" standalone="no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2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3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4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5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6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notesSlide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Počet sebraného oblečení celkem 20.703.701 – odklonění ze skládek od počátku působení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Ekologický aspekt</a:t>
            </a:r>
          </a:p>
          <a:p>
            <a:r>
              <a:rPr lang="en-US"/>
              <a:t>- Odklonění použitého a nepotřebného textilu z odpadového toku.</a:t>
            </a:r>
          </a:p>
          <a:p>
            <a:r>
              <a:rPr lang="en-US"/>
              <a:t/>
            </a:r>
          </a:p>
          <a:p>
            <a:r>
              <a:rPr lang="en-US"/>
              <a:t>- Prodloužení životnosti textilu a materiálů, ze kterých byl vytvořen  a udržení produktů a materiálů v oběhu tak dlouho, jak je to jen možné.</a:t>
            </a:r>
          </a:p>
          <a:p>
            <a:r>
              <a:rPr lang="en-US"/>
              <a:t/>
            </a:r>
          </a:p>
          <a:p>
            <a:r>
              <a:rPr lang="en-US"/>
              <a:t>- Snížení uhlíkové stopy, spotřeby vody, energie</a:t>
            </a:r>
          </a:p>
          <a:p>
            <a:r>
              <a:rPr lang="en-US"/>
              <a:t/>
            </a:r>
          </a:p>
          <a:p>
            <a:r>
              <a:rPr lang="en-US"/>
              <a:t>Sociální aspekt</a:t>
            </a:r>
          </a:p>
          <a:p>
            <a:r>
              <a:rPr lang="en-US"/>
              <a:t>- Podpora lidí v nouzi a klientů neziskových organizací</a:t>
            </a:r>
          </a:p>
          <a:p>
            <a:r>
              <a:rPr lang="en-US"/>
              <a:t>- Vytřídění a rozdělení textilu mezi neziskové organizace</a:t>
            </a:r>
          </a:p>
          <a:p>
            <a:r>
              <a:rPr lang="en-US"/>
              <a:t>- Zpětný odběr oblečení od neziskovek – dostávají od lidí to, co nepotřebuji</a:t>
            </a:r>
          </a:p>
          <a:p>
            <a:r>
              <a:rPr lang="en-US"/>
              <a:t>- Služba MČ a občanům Prahy</a:t>
            </a:r>
          </a:p>
          <a:p>
            <a:r>
              <a:rPr lang="en-US"/>
              <a:t/>
            </a:r>
          </a:p>
          <a:p>
            <a:r>
              <a:rPr lang="en-US"/>
              <a:t>Cirkulární aspekt</a:t>
            </a:r>
          </a:p>
          <a:p>
            <a:r>
              <a:rPr lang="en-US"/>
              <a:t>- Charitativní využití textilu je důležitou složkou cirkulární ekonomiky. Potex zajišťuje infrastrukturu a systém pro redistribuci do té části ekonomiky, kde je textil zrovna potřeba.</a:t>
            </a:r>
          </a:p>
          <a:p>
            <a:r>
              <a:rPr lang="en-US"/>
              <a:t>- Sběr i podpora v dané lokalitě, eliminace transportu</a:t>
            </a:r>
          </a:p>
          <a:p>
            <a:r>
              <a:rPr lang="en-US"/>
              <a:t>- Podpora regionu a komunity/ komunitních programů</a:t>
            </a:r>
          </a:p>
          <a:p>
            <a:r>
              <a:rPr lang="en-US"/>
              <a:t>- Účastníci sběru textilu jsou hlavními přispěvateli v hierarchii nakládání s odpady, zamezení, snížení, opětovné použití a recyklace odpadu.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3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Strategie EU pro udržitelné a oběhové textilní výrobky</a:t>
            </a:r>
          </a:p>
          <a:p>
            <a:r>
              <a:rPr lang="en-US"/>
              <a:t/>
            </a:r>
          </a:p>
          <a:p>
            <a:r>
              <a:rPr lang="en-US"/>
              <a:t>- V roce 2025 vejde v platnost povinná separace textilu. </a:t>
            </a:r>
          </a:p>
          <a:p>
            <a:r>
              <a:rPr lang="en-US"/>
              <a:t/>
            </a:r>
          </a:p>
          <a:p>
            <a:r>
              <a:rPr lang="en-US"/>
              <a:t>- Jsme připraveni?</a:t>
            </a:r>
          </a:p>
          <a:p>
            <a:r>
              <a:rPr lang="en-US"/>
              <a:t/>
            </a:r>
          </a:p>
          <a:p>
            <a:r>
              <a:rPr lang="en-US"/>
              <a:t>- Sběratelé textilu stojí na konci životního cyklu. Řeší následky a snaží se hledat nové možnosti recyklace a spolupráce. Na vlastní náklady, bez podpory.</a:t>
            </a:r>
          </a:p>
          <a:p>
            <a:r>
              <a:rPr lang="en-US"/>
              <a:t/>
            </a:r>
          </a:p>
          <a:p>
            <a:r>
              <a:rPr lang="en-US"/>
              <a:t>- Musí se ale stát hlavně kroky na začátku procesu vzniku textilu viz body Strategie EU pro udržitelné a oběhové textilní výrobky. Především návrh na rozšířenou odpovědnost výrobců za textilní výrobky. Dále design výrobků, který je učiní kvalitními, trvalejšími a opravitelnými, vyrobenými s recyklovaných a recyklovatelných materiálů.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4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	Snižující se kvalita</a:t>
            </a:r>
          </a:p>
          <a:p>
            <a:r>
              <a:rPr lang="en-US"/>
              <a:t>o	Narůstající množství</a:t>
            </a:r>
          </a:p>
          <a:p>
            <a:r>
              <a:rPr lang="en-US"/>
              <a:t>o	Pozdní vyřazování textilu a jeho degradace</a:t>
            </a:r>
          </a:p>
          <a:p>
            <a:r>
              <a:rPr lang="en-US"/>
              <a:t>o	Vysoké náklady na sběr a zpracování</a:t>
            </a:r>
          </a:p>
          <a:p>
            <a:r>
              <a:rPr lang="en-US"/>
              <a:t>o	Administrativní překážky</a:t>
            </a:r>
          </a:p>
          <a:p>
            <a:r>
              <a:rPr lang="en-US"/>
              <a:t>o	Mix materiálů</a:t>
            </a:r>
          </a:p>
          <a:p>
            <a:r>
              <a:rPr lang="en-US"/>
              <a:t>o	Neexistence lokálního recyklátora, technologie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5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Podle zprávy „A waste and Resources Action Programm UK (WRAP): „V UK je odhadovaná životnost textilu 2.2 roky, …“</a:t>
            </a:r>
          </a:p>
          <a:p>
            <a:r>
              <a:rPr lang="en-US"/>
              <a:t/>
            </a:r>
          </a:p>
          <a:p>
            <a:r>
              <a:rPr lang="en-US"/>
              <a:t>V ČR to bude trochu delší doba.</a:t>
            </a:r>
          </a:p>
          <a:p>
            <a:r>
              <a:rPr lang="en-US"/>
              <a:t/>
            </a:r>
          </a:p>
          <a:p>
            <a:r>
              <a:rPr lang="en-US"/>
              <a:t>Pouze 1% textilu se recykluje na nová vlákna, ze kterých lze vyrobit oděvy</a:t>
            </a:r>
          </a:p>
          <a:p>
            <a:r>
              <a:rPr lang="en-US"/>
              <a:t/>
            </a:r>
          </a:p>
          <a:p>
            <a:r>
              <a:rPr lang="en-US"/>
              <a:t>Recyklace textilu je stále spíše mechanická, kdy se vlákna trhají, cupují, drtí a degraduje se jejich kvalita.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6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Jaké jsou překážky recyklace?</a:t>
            </a:r>
          </a:p>
          <a:p>
            <a:r>
              <a:rPr lang="en-US"/>
              <a:t/>
            </a:r>
          </a:p>
          <a:p>
            <a:r>
              <a:rPr lang="en-US"/>
              <a:t>- Kombinace materiálů</a:t>
            </a:r>
          </a:p>
          <a:p>
            <a:r>
              <a:rPr lang="en-US"/>
              <a:t/>
            </a:r>
          </a:p>
          <a:p>
            <a:r>
              <a:rPr lang="en-US"/>
              <a:t>Nejvíce zastoupený je polyester (54% z celkové produkce vláken), dle Global non-profit Textile Exchange.</a:t>
            </a:r>
          </a:p>
          <a:p>
            <a:r>
              <a:rPr lang="en-US"/>
              <a:t/>
            </a:r>
          </a:p>
          <a:p>
            <a:r>
              <a:rPr lang="en-US"/>
              <a:t>Druhá je bavlna s podílem na trhu v průměru 22%</a:t>
            </a:r>
          </a:p>
          <a:p>
            <a:r>
              <a:rPr lang="en-US"/>
              <a:t/>
            </a:r>
          </a:p>
          <a:p>
            <a:r>
              <a:rPr lang="en-US"/>
              <a:t>Důvodem pro větší využívání polyesteru jsou jeho nízké náklady na pořízení. Z tohoto důvodu je upřednostňují Fast fashion výrobci, kteří dávají prioritu ceně před čímkoli jiným. Náklady na polyester jsou zhruba poloviční než u bavlny.</a:t>
            </a:r>
          </a:p>
          <a:p>
            <a:r>
              <a:rPr lang="en-US"/>
              <a:t/>
            </a:r>
          </a:p>
          <a:p>
            <a:r>
              <a:rPr lang="en-US"/>
              <a:t>- Mnoho přidaných komponentů (zipy, knoflíky, nášivky)</a:t>
            </a:r>
          </a:p>
          <a:p>
            <a:r>
              <a:rPr lang="en-US"/>
              <a:t/>
            </a:r>
          </a:p>
          <a:p>
            <a:r>
              <a:rPr lang="en-US"/>
              <a:t>- Náročnost na lidskou sílu – manuální třídění, příprava pro recyklaci, sběr textilu, …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5.jpe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4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6.jpeg" Type="http://schemas.openxmlformats.org/officeDocument/2006/relationships/image"/><Relationship Id="rId4" Target="../media/image4.pn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png" Type="http://schemas.openxmlformats.org/officeDocument/2006/relationships/image"/><Relationship Id="rId11" Target="../media/image13.png" Type="http://schemas.openxmlformats.org/officeDocument/2006/relationships/image"/><Relationship Id="rId12" Target="../media/image14.jpeg" Type="http://schemas.openxmlformats.org/officeDocument/2006/relationships/image"/><Relationship Id="rId13" Target="../media/image15.jpeg" Type="http://schemas.openxmlformats.org/officeDocument/2006/relationships/image"/><Relationship Id="rId14" Target="../media/image16.png" Type="http://schemas.openxmlformats.org/officeDocument/2006/relationships/image"/><Relationship Id="rId15" Target="../media/image4.png" Type="http://schemas.openxmlformats.org/officeDocument/2006/relationships/image"/><Relationship Id="rId2" Target="../notesSlides/notesSlide3.xml" Type="http://schemas.openxmlformats.org/officeDocument/2006/relationships/notesSlide"/><Relationship Id="rId3" Target="../media/image7.jpeg" Type="http://schemas.openxmlformats.org/officeDocument/2006/relationships/image"/><Relationship Id="rId4" Target="../media/image8.jpeg" Type="http://schemas.openxmlformats.org/officeDocument/2006/relationships/image"/><Relationship Id="rId5" Target="../media/image9.jpeg" Type="http://schemas.openxmlformats.org/officeDocument/2006/relationships/image"/><Relationship Id="rId6" Target="../media/image2.png" Type="http://schemas.openxmlformats.org/officeDocument/2006/relationships/image"/><Relationship Id="rId7" Target="../media/image3.svg" Type="http://schemas.openxmlformats.org/officeDocument/2006/relationships/image"/><Relationship Id="rId8" Target="../media/image10.png" Type="http://schemas.openxmlformats.org/officeDocument/2006/relationships/image"/><Relationship Id="rId9" Target="../media/image11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17.jpeg" Type="http://schemas.openxmlformats.org/officeDocument/2006/relationships/image"/><Relationship Id="rId4" Target="../media/image9.jpe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Relationship Id="rId7" Target="../media/image4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4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19.jpeg" Type="http://schemas.openxmlformats.org/officeDocument/2006/relationships/image"/><Relationship Id="rId4" Target="../media/image20.jpeg" Type="http://schemas.openxmlformats.org/officeDocument/2006/relationships/image"/><Relationship Id="rId5" Target="../media/image21.jpeg" Type="http://schemas.openxmlformats.org/officeDocument/2006/relationships/image"/><Relationship Id="rId6" Target="../media/image2.png" Type="http://schemas.openxmlformats.org/officeDocument/2006/relationships/image"/><Relationship Id="rId7" Target="../media/image3.svg" Type="http://schemas.openxmlformats.org/officeDocument/2006/relationships/image"/><Relationship Id="rId8" Target="../media/image4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22.jpeg" Type="http://schemas.openxmlformats.org/officeDocument/2006/relationships/image"/><Relationship Id="rId4" Target="../media/image23.jpe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Relationship Id="rId7" Target="../media/image4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28700"/>
            <a:ext cx="16230600" cy="8229600"/>
            <a:chOff x="0" y="0"/>
            <a:chExt cx="21640800" cy="109728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11948" r="0" b="11948"/>
            <a:stretch>
              <a:fillRect/>
            </a:stretch>
          </p:blipFill>
          <p:spPr>
            <a:xfrm flipH="true" flipV="false">
              <a:off x="0" y="0"/>
              <a:ext cx="21640800" cy="1097280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7315200" y="2057400"/>
            <a:ext cx="8919653" cy="6172200"/>
            <a:chOff x="0" y="0"/>
            <a:chExt cx="2349209" cy="16256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349209" cy="1625600"/>
            </a:xfrm>
            <a:custGeom>
              <a:avLst/>
              <a:gdLst/>
              <a:ahLst/>
              <a:cxnLst/>
              <a:rect r="r" b="b" t="t" l="l"/>
              <a:pathLst>
                <a:path h="1625600" w="2349209">
                  <a:moveTo>
                    <a:pt x="0" y="0"/>
                  </a:moveTo>
                  <a:lnTo>
                    <a:pt x="2349209" y="0"/>
                  </a:lnTo>
                  <a:lnTo>
                    <a:pt x="2349209" y="1625600"/>
                  </a:lnTo>
                  <a:lnTo>
                    <a:pt x="0" y="16256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53726" y="6117995"/>
            <a:ext cx="1504891" cy="1484199"/>
          </a:xfrm>
          <a:custGeom>
            <a:avLst/>
            <a:gdLst/>
            <a:ahLst/>
            <a:cxnLst/>
            <a:rect r="r" b="b" t="t" l="l"/>
            <a:pathLst>
              <a:path h="1484199" w="1504891">
                <a:moveTo>
                  <a:pt x="0" y="0"/>
                </a:moveTo>
                <a:lnTo>
                  <a:pt x="1504891" y="0"/>
                </a:lnTo>
                <a:lnTo>
                  <a:pt x="1504891" y="1484199"/>
                </a:lnTo>
                <a:lnTo>
                  <a:pt x="0" y="14841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717365" y="0"/>
            <a:ext cx="1570635" cy="1211369"/>
          </a:xfrm>
          <a:custGeom>
            <a:avLst/>
            <a:gdLst/>
            <a:ahLst/>
            <a:cxnLst/>
            <a:rect r="r" b="b" t="t" l="l"/>
            <a:pathLst>
              <a:path h="1211369" w="1570635">
                <a:moveTo>
                  <a:pt x="0" y="0"/>
                </a:moveTo>
                <a:lnTo>
                  <a:pt x="1570635" y="0"/>
                </a:lnTo>
                <a:lnTo>
                  <a:pt x="1570635" y="1211369"/>
                </a:lnTo>
                <a:lnTo>
                  <a:pt x="0" y="12113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8353726" y="3047639"/>
            <a:ext cx="6842600" cy="18171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040"/>
              </a:lnSpc>
            </a:pPr>
            <a:r>
              <a:rPr lang="en-US" sz="7040" spc="-190">
                <a:solidFill>
                  <a:srgbClr val="000000"/>
                </a:solidFill>
                <a:latin typeface="Tex Gyre Termes"/>
              </a:rPr>
              <a:t>SBĚR A TŘÍDĚNÍ TEXTILU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127979" y="6821995"/>
            <a:ext cx="5537008" cy="621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spc="450">
                <a:solidFill>
                  <a:srgbClr val="000000"/>
                </a:solidFill>
                <a:latin typeface="Inter"/>
              </a:rPr>
              <a:t>SPOLUPRÁCE </a:t>
            </a:r>
          </a:p>
          <a:p>
            <a:pPr algn="r">
              <a:lnSpc>
                <a:spcPts val="2520"/>
              </a:lnSpc>
            </a:pPr>
            <a:r>
              <a:rPr lang="en-US" sz="1800" spc="450">
                <a:solidFill>
                  <a:srgbClr val="000000"/>
                </a:solidFill>
                <a:latin typeface="Inter"/>
              </a:rPr>
              <a:t>S NEZISKOVÝMI ORGANIZACEMI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263030"/>
            <a:ext cx="16090002" cy="7995270"/>
            <a:chOff x="0" y="0"/>
            <a:chExt cx="21453336" cy="1066036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16872" r="0" b="16872"/>
            <a:stretch>
              <a:fillRect/>
            </a:stretch>
          </p:blipFill>
          <p:spPr>
            <a:xfrm flipH="false" flipV="false">
              <a:off x="0" y="0"/>
              <a:ext cx="21453336" cy="1066036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7315200" y="2057400"/>
            <a:ext cx="8919653" cy="6172200"/>
            <a:chOff x="0" y="0"/>
            <a:chExt cx="2349209" cy="16256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349209" cy="1625600"/>
            </a:xfrm>
            <a:custGeom>
              <a:avLst/>
              <a:gdLst/>
              <a:ahLst/>
              <a:cxnLst/>
              <a:rect r="r" b="b" t="t" l="l"/>
              <a:pathLst>
                <a:path h="1625600" w="2349209">
                  <a:moveTo>
                    <a:pt x="0" y="0"/>
                  </a:moveTo>
                  <a:lnTo>
                    <a:pt x="2349209" y="0"/>
                  </a:lnTo>
                  <a:lnTo>
                    <a:pt x="2349209" y="1625600"/>
                  </a:lnTo>
                  <a:lnTo>
                    <a:pt x="0" y="16256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8017746" y="2529613"/>
            <a:ext cx="6842600" cy="13315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13"/>
              </a:lnSpc>
            </a:pPr>
            <a:r>
              <a:rPr lang="en-US" sz="6040" spc="-163">
                <a:solidFill>
                  <a:srgbClr val="000000"/>
                </a:solidFill>
                <a:latin typeface="Tex Gyre Termes"/>
              </a:rPr>
              <a:t>DĚKUJEME </a:t>
            </a:r>
          </a:p>
          <a:p>
            <a:pPr>
              <a:lnSpc>
                <a:spcPts val="5013"/>
              </a:lnSpc>
            </a:pPr>
            <a:r>
              <a:rPr lang="en-US" sz="6040" spc="-163">
                <a:solidFill>
                  <a:srgbClr val="000000"/>
                </a:solidFill>
                <a:latin typeface="Tex Gyre Termes"/>
              </a:rPr>
              <a:t>ZA POZORNOST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017643" y="7215297"/>
            <a:ext cx="5537008" cy="621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spc="450">
                <a:solidFill>
                  <a:srgbClr val="000000"/>
                </a:solidFill>
                <a:latin typeface="Inter"/>
              </a:rPr>
              <a:t>PODPORA </a:t>
            </a:r>
          </a:p>
          <a:p>
            <a:pPr algn="r">
              <a:lnSpc>
                <a:spcPts val="2520"/>
              </a:lnSpc>
            </a:pPr>
            <a:r>
              <a:rPr lang="en-US" sz="1800" spc="450">
                <a:solidFill>
                  <a:srgbClr val="000000"/>
                </a:solidFill>
                <a:latin typeface="Inter"/>
              </a:rPr>
              <a:t>NEZISKOVÝCH ORGANIZACÍ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8017746" y="6778954"/>
            <a:ext cx="962116" cy="948887"/>
          </a:xfrm>
          <a:custGeom>
            <a:avLst/>
            <a:gdLst/>
            <a:ahLst/>
            <a:cxnLst/>
            <a:rect r="r" b="b" t="t" l="l"/>
            <a:pathLst>
              <a:path h="948887" w="962116">
                <a:moveTo>
                  <a:pt x="0" y="0"/>
                </a:moveTo>
                <a:lnTo>
                  <a:pt x="962116" y="0"/>
                </a:lnTo>
                <a:lnTo>
                  <a:pt x="962116" y="948886"/>
                </a:lnTo>
                <a:lnTo>
                  <a:pt x="0" y="9488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349653" y="0"/>
            <a:ext cx="1938347" cy="1494971"/>
          </a:xfrm>
          <a:custGeom>
            <a:avLst/>
            <a:gdLst/>
            <a:ahLst/>
            <a:cxnLst/>
            <a:rect r="r" b="b" t="t" l="l"/>
            <a:pathLst>
              <a:path h="1494971" w="1938347">
                <a:moveTo>
                  <a:pt x="0" y="0"/>
                </a:moveTo>
                <a:lnTo>
                  <a:pt x="1938347" y="0"/>
                </a:lnTo>
                <a:lnTo>
                  <a:pt x="1938347" y="1494971"/>
                </a:lnTo>
                <a:lnTo>
                  <a:pt x="0" y="14949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28700"/>
            <a:ext cx="6286500" cy="8229600"/>
            <a:chOff x="0" y="0"/>
            <a:chExt cx="8382000" cy="109728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3"/>
            <a:srcRect l="0" t="909" r="0" b="909"/>
            <a:stretch>
              <a:fillRect/>
            </a:stretch>
          </p:blipFill>
          <p:spPr>
            <a:xfrm flipH="false" flipV="false">
              <a:off x="0" y="0"/>
              <a:ext cx="8382000" cy="10972800"/>
            </a:xfrm>
            <a:prstGeom prst="rect">
              <a:avLst/>
            </a:prstGeom>
          </p:spPr>
        </p:pic>
      </p:grpSp>
      <p:sp>
        <p:nvSpPr>
          <p:cNvPr name="AutoShape 4" id="4"/>
          <p:cNvSpPr/>
          <p:nvPr/>
        </p:nvSpPr>
        <p:spPr>
          <a:xfrm rot="0">
            <a:off x="7315200" y="3621006"/>
            <a:ext cx="4869695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5" id="5"/>
          <p:cNvSpPr txBox="true"/>
          <p:nvPr/>
        </p:nvSpPr>
        <p:spPr>
          <a:xfrm rot="0">
            <a:off x="7850478" y="1133475"/>
            <a:ext cx="6842600" cy="1571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 spc="-162">
                <a:solidFill>
                  <a:srgbClr val="000000"/>
                </a:solidFill>
                <a:latin typeface="Tex Gyre Termes"/>
              </a:rPr>
              <a:t>ZÁKLADNÍ </a:t>
            </a:r>
          </a:p>
          <a:p>
            <a:pPr>
              <a:lnSpc>
                <a:spcPts val="6000"/>
              </a:lnSpc>
            </a:pPr>
            <a:r>
              <a:rPr lang="en-US" sz="6000" spc="-162">
                <a:solidFill>
                  <a:srgbClr val="000000"/>
                </a:solidFill>
                <a:latin typeface="Tex Gyre Termes"/>
              </a:rPr>
              <a:t>FAKTA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111021" y="4630230"/>
            <a:ext cx="3626684" cy="34268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577"/>
              </a:lnSpc>
            </a:pPr>
            <a:r>
              <a:rPr lang="en-US" sz="2300">
                <a:solidFill>
                  <a:srgbClr val="000000"/>
                </a:solidFill>
                <a:latin typeface="Inter"/>
              </a:rPr>
              <a:t>Textil na skládkách</a:t>
            </a:r>
          </a:p>
          <a:p>
            <a:pPr>
              <a:lnSpc>
                <a:spcPts val="4577"/>
              </a:lnSpc>
            </a:pPr>
            <a:r>
              <a:rPr lang="en-US" sz="2300">
                <a:solidFill>
                  <a:srgbClr val="F39200"/>
                </a:solidFill>
                <a:latin typeface="Inter"/>
              </a:rPr>
              <a:t>Sběr POTEX </a:t>
            </a:r>
          </a:p>
          <a:p>
            <a:pPr>
              <a:lnSpc>
                <a:spcPts val="4577"/>
              </a:lnSpc>
            </a:pPr>
            <a:r>
              <a:rPr lang="en-US" sz="2300">
                <a:solidFill>
                  <a:srgbClr val="000000"/>
                </a:solidFill>
                <a:latin typeface="Inter"/>
              </a:rPr>
              <a:t>Existence na trhu</a:t>
            </a:r>
          </a:p>
          <a:p>
            <a:pPr>
              <a:lnSpc>
                <a:spcPts val="4577"/>
              </a:lnSpc>
            </a:pPr>
            <a:r>
              <a:rPr lang="en-US" sz="2300">
                <a:solidFill>
                  <a:srgbClr val="F39200"/>
                </a:solidFill>
                <a:latin typeface="Inter"/>
              </a:rPr>
              <a:t>Intenzivně podporované neziskové organizace</a:t>
            </a:r>
          </a:p>
          <a:p>
            <a:pPr>
              <a:lnSpc>
                <a:spcPts val="4577"/>
              </a:lnSpc>
            </a:pPr>
            <a:r>
              <a:rPr lang="en-US" sz="2300">
                <a:solidFill>
                  <a:srgbClr val="000000"/>
                </a:solidFill>
                <a:latin typeface="Inter"/>
              </a:rPr>
              <a:t>Celková hodnota podpory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996901" y="4630230"/>
            <a:ext cx="3392354" cy="34268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577"/>
              </a:lnSpc>
            </a:pPr>
            <a:r>
              <a:rPr lang="en-US" sz="2300">
                <a:solidFill>
                  <a:srgbClr val="000000"/>
                </a:solidFill>
                <a:latin typeface="Inter"/>
              </a:rPr>
              <a:t>200.000 tun/rok</a:t>
            </a:r>
          </a:p>
          <a:p>
            <a:pPr>
              <a:lnSpc>
                <a:spcPts val="4577"/>
              </a:lnSpc>
            </a:pPr>
            <a:r>
              <a:rPr lang="en-US" sz="2300">
                <a:solidFill>
                  <a:srgbClr val="F39200"/>
                </a:solidFill>
                <a:latin typeface="Inter"/>
              </a:rPr>
              <a:t>3.000 tun/rok</a:t>
            </a:r>
          </a:p>
          <a:p>
            <a:pPr>
              <a:lnSpc>
                <a:spcPts val="4577"/>
              </a:lnSpc>
            </a:pPr>
            <a:r>
              <a:rPr lang="en-US" sz="2300">
                <a:solidFill>
                  <a:srgbClr val="000000"/>
                </a:solidFill>
                <a:latin typeface="Inter"/>
              </a:rPr>
              <a:t>14 let</a:t>
            </a:r>
          </a:p>
          <a:p>
            <a:pPr>
              <a:lnSpc>
                <a:spcPts val="4577"/>
              </a:lnSpc>
            </a:pPr>
            <a:r>
              <a:rPr lang="en-US" sz="2300">
                <a:solidFill>
                  <a:srgbClr val="F39200"/>
                </a:solidFill>
                <a:latin typeface="Inter"/>
              </a:rPr>
              <a:t>9 organizací</a:t>
            </a:r>
          </a:p>
          <a:p>
            <a:pPr>
              <a:lnSpc>
                <a:spcPts val="4577"/>
              </a:lnSpc>
            </a:pPr>
          </a:p>
          <a:p>
            <a:pPr>
              <a:lnSpc>
                <a:spcPts val="4577"/>
              </a:lnSpc>
            </a:pPr>
            <a:r>
              <a:rPr lang="en-US" sz="2300">
                <a:solidFill>
                  <a:srgbClr val="1D1D1B"/>
                </a:solidFill>
                <a:latin typeface="Inter"/>
              </a:rPr>
              <a:t>1.500.000 Kč/rok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6627629" y="8883079"/>
            <a:ext cx="1263342" cy="1245971"/>
          </a:xfrm>
          <a:custGeom>
            <a:avLst/>
            <a:gdLst/>
            <a:ahLst/>
            <a:cxnLst/>
            <a:rect r="r" b="b" t="t" l="l"/>
            <a:pathLst>
              <a:path h="1245971" w="1263342">
                <a:moveTo>
                  <a:pt x="0" y="0"/>
                </a:moveTo>
                <a:lnTo>
                  <a:pt x="1263342" y="0"/>
                </a:lnTo>
                <a:lnTo>
                  <a:pt x="1263342" y="1245971"/>
                </a:lnTo>
                <a:lnTo>
                  <a:pt x="0" y="12459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043607" y="281214"/>
            <a:ext cx="1938347" cy="1494971"/>
          </a:xfrm>
          <a:custGeom>
            <a:avLst/>
            <a:gdLst/>
            <a:ahLst/>
            <a:cxnLst/>
            <a:rect r="r" b="b" t="t" l="l"/>
            <a:pathLst>
              <a:path h="1494971" w="1938347">
                <a:moveTo>
                  <a:pt x="0" y="0"/>
                </a:moveTo>
                <a:lnTo>
                  <a:pt x="1938347" y="0"/>
                </a:lnTo>
                <a:lnTo>
                  <a:pt x="1938347" y="1494972"/>
                </a:lnTo>
                <a:lnTo>
                  <a:pt x="0" y="149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1925" y="4114800"/>
            <a:ext cx="17964150" cy="6006765"/>
            <a:chOff x="0" y="0"/>
            <a:chExt cx="4731299" cy="158202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731299" cy="1582029"/>
            </a:xfrm>
            <a:custGeom>
              <a:avLst/>
              <a:gdLst/>
              <a:ahLst/>
              <a:cxnLst/>
              <a:rect r="r" b="b" t="t" l="l"/>
              <a:pathLst>
                <a:path h="1582029" w="4731299">
                  <a:moveTo>
                    <a:pt x="0" y="0"/>
                  </a:moveTo>
                  <a:lnTo>
                    <a:pt x="4731299" y="0"/>
                  </a:lnTo>
                  <a:lnTo>
                    <a:pt x="4731299" y="1582029"/>
                  </a:lnTo>
                  <a:lnTo>
                    <a:pt x="0" y="1582029"/>
                  </a:lnTo>
                  <a:close/>
                </a:path>
              </a:pathLst>
            </a:custGeom>
            <a:solidFill>
              <a:srgbClr val="F0F0E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332354" y="1143000"/>
            <a:ext cx="6813127" cy="32215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996"/>
              </a:lnSpc>
            </a:pPr>
            <a:r>
              <a:rPr lang="en-US" sz="5996" spc="-161">
                <a:solidFill>
                  <a:srgbClr val="000000"/>
                </a:solidFill>
                <a:latin typeface="Tex Gyre Termes"/>
              </a:rPr>
              <a:t>ROLE POTEX</a:t>
            </a:r>
            <a:r>
              <a:rPr lang="en-US" sz="5996" spc="-161">
                <a:solidFill>
                  <a:srgbClr val="000000"/>
                </a:solidFill>
                <a:latin typeface="Tex Gyre Termes"/>
              </a:rPr>
              <a:t> </a:t>
            </a:r>
          </a:p>
          <a:p>
            <a:pPr>
              <a:lnSpc>
                <a:spcPts val="5996"/>
              </a:lnSpc>
            </a:pPr>
            <a:r>
              <a:rPr lang="en-US" sz="5996" spc="-161">
                <a:solidFill>
                  <a:srgbClr val="000000"/>
                </a:solidFill>
                <a:latin typeface="Tex Gyre Termes"/>
              </a:rPr>
              <a:t>v cirkulární ekonomice</a:t>
            </a:r>
          </a:p>
          <a:p>
            <a:pPr>
              <a:lnSpc>
                <a:spcPts val="6470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2453560" y="2839442"/>
            <a:ext cx="5076947" cy="1014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spc="450">
                <a:solidFill>
                  <a:srgbClr val="000000"/>
                </a:solidFill>
                <a:latin typeface="Inter Bold"/>
              </a:rPr>
              <a:t>POTŘEBY SPOLUPRÁCE</a:t>
            </a:r>
            <a:r>
              <a:rPr lang="en-US" sz="1800" spc="450">
                <a:solidFill>
                  <a:srgbClr val="000000"/>
                </a:solidFill>
                <a:latin typeface="Inter Bold"/>
              </a:rPr>
              <a:t> </a:t>
            </a:r>
          </a:p>
          <a:p>
            <a:pPr algn="r">
              <a:lnSpc>
                <a:spcPts val="2520"/>
              </a:lnSpc>
            </a:pPr>
            <a:r>
              <a:rPr lang="en-US" sz="1800" spc="450">
                <a:solidFill>
                  <a:srgbClr val="000000"/>
                </a:solidFill>
                <a:latin typeface="Inter Bold"/>
              </a:rPr>
              <a:t>s neziskovými organizacem</a:t>
            </a:r>
          </a:p>
          <a:p>
            <a:pPr algn="r">
              <a:lnSpc>
                <a:spcPts val="3220"/>
              </a:lnSpc>
            </a:pPr>
          </a:p>
        </p:txBody>
      </p:sp>
      <p:grpSp>
        <p:nvGrpSpPr>
          <p:cNvPr name="Group 8" id="8"/>
          <p:cNvGrpSpPr/>
          <p:nvPr/>
        </p:nvGrpSpPr>
        <p:grpSpPr>
          <a:xfrm rot="0">
            <a:off x="1910360" y="4691142"/>
            <a:ext cx="4224585" cy="4854081"/>
            <a:chOff x="0" y="0"/>
            <a:chExt cx="5632780" cy="6472108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0"/>
              <a:ext cx="5632780" cy="6472108"/>
              <a:chOff x="0" y="0"/>
              <a:chExt cx="1112648" cy="1278441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1112648" cy="1278441"/>
              </a:xfrm>
              <a:custGeom>
                <a:avLst/>
                <a:gdLst/>
                <a:ahLst/>
                <a:cxnLst/>
                <a:rect r="r" b="b" t="t" l="l"/>
                <a:pathLst>
                  <a:path h="1278441" w="1112648">
                    <a:moveTo>
                      <a:pt x="0" y="0"/>
                    </a:moveTo>
                    <a:lnTo>
                      <a:pt x="1112648" y="0"/>
                    </a:lnTo>
                    <a:lnTo>
                      <a:pt x="1112648" y="1278441"/>
                    </a:lnTo>
                    <a:lnTo>
                      <a:pt x="0" y="127844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12" id="12"/>
            <p:cNvSpPr txBox="true"/>
            <p:nvPr/>
          </p:nvSpPr>
          <p:spPr>
            <a:xfrm rot="0">
              <a:off x="622300" y="405530"/>
              <a:ext cx="4388180" cy="5031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20"/>
                </a:lnSpc>
              </a:pPr>
              <a:r>
                <a:rPr lang="en-US" sz="2300">
                  <a:solidFill>
                    <a:srgbClr val="000000"/>
                  </a:solidFill>
                  <a:latin typeface="Inter Bold"/>
                </a:rPr>
                <a:t>Ekologická</a:t>
              </a:r>
            </a:p>
          </p:txBody>
        </p:sp>
        <p:sp>
          <p:nvSpPr>
            <p:cNvPr name="AutoShape 13" id="13"/>
            <p:cNvSpPr/>
            <p:nvPr/>
          </p:nvSpPr>
          <p:spPr>
            <a:xfrm>
              <a:off x="0" y="1435808"/>
              <a:ext cx="5632780" cy="0"/>
            </a:xfrm>
            <a:prstGeom prst="line">
              <a:avLst/>
            </a:prstGeom>
            <a:ln cap="flat" w="12700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14" id="14"/>
            <p:cNvSpPr txBox="true"/>
            <p:nvPr/>
          </p:nvSpPr>
          <p:spPr>
            <a:xfrm rot="0">
              <a:off x="372348" y="1927119"/>
              <a:ext cx="4888084" cy="37246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518160" indent="-259080" lvl="1">
                <a:lnSpc>
                  <a:spcPts val="3359"/>
                </a:lnSpc>
                <a:buFont typeface="Arial"/>
                <a:buChar char="•"/>
              </a:pPr>
              <a:r>
                <a:rPr lang="en-US" sz="2400">
                  <a:solidFill>
                    <a:srgbClr val="000000"/>
                  </a:solidFill>
                  <a:latin typeface="Inter"/>
                </a:rPr>
                <a:t>Odklonění textilu       z odpadového toku.</a:t>
              </a:r>
            </a:p>
            <a:p>
              <a:pPr marL="518160" indent="-259080" lvl="1">
                <a:lnSpc>
                  <a:spcPts val="3359"/>
                </a:lnSpc>
                <a:buFont typeface="Arial"/>
                <a:buChar char="•"/>
              </a:pPr>
              <a:r>
                <a:rPr lang="en-US" sz="2400">
                  <a:solidFill>
                    <a:srgbClr val="000000"/>
                  </a:solidFill>
                  <a:latin typeface="Inter"/>
                </a:rPr>
                <a:t>Prodloužení životnosti materiálů.</a:t>
              </a:r>
            </a:p>
            <a:p>
              <a:pPr marL="518160" indent="-259080" lvl="1">
                <a:lnSpc>
                  <a:spcPts val="3359"/>
                </a:lnSpc>
                <a:buFont typeface="Arial"/>
                <a:buChar char="•"/>
              </a:pPr>
              <a:r>
                <a:rPr lang="en-US" sz="2400">
                  <a:solidFill>
                    <a:srgbClr val="000000"/>
                  </a:solidFill>
                  <a:latin typeface="Inter"/>
                </a:rPr>
                <a:t>Snížení dopadů na životní prostředí.</a:t>
              </a:r>
            </a:p>
            <a:p>
              <a:pPr>
                <a:lnSpc>
                  <a:spcPts val="238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2156016" y="4691142"/>
            <a:ext cx="4224585" cy="4854081"/>
            <a:chOff x="0" y="0"/>
            <a:chExt cx="5632780" cy="6472108"/>
          </a:xfrm>
        </p:grpSpPr>
        <p:grpSp>
          <p:nvGrpSpPr>
            <p:cNvPr name="Group 16" id="16"/>
            <p:cNvGrpSpPr/>
            <p:nvPr/>
          </p:nvGrpSpPr>
          <p:grpSpPr>
            <a:xfrm rot="0">
              <a:off x="0" y="0"/>
              <a:ext cx="5632780" cy="6472108"/>
              <a:chOff x="0" y="0"/>
              <a:chExt cx="1112648" cy="1278441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1112648" cy="1278441"/>
              </a:xfrm>
              <a:custGeom>
                <a:avLst/>
                <a:gdLst/>
                <a:ahLst/>
                <a:cxnLst/>
                <a:rect r="r" b="b" t="t" l="l"/>
                <a:pathLst>
                  <a:path h="1278441" w="1112648">
                    <a:moveTo>
                      <a:pt x="0" y="0"/>
                    </a:moveTo>
                    <a:lnTo>
                      <a:pt x="1112648" y="0"/>
                    </a:lnTo>
                    <a:lnTo>
                      <a:pt x="1112648" y="1278441"/>
                    </a:lnTo>
                    <a:lnTo>
                      <a:pt x="0" y="127844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19" id="19"/>
            <p:cNvSpPr txBox="true"/>
            <p:nvPr/>
          </p:nvSpPr>
          <p:spPr>
            <a:xfrm rot="0">
              <a:off x="1203820" y="405530"/>
              <a:ext cx="3225139" cy="5031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20"/>
                </a:lnSpc>
              </a:pPr>
              <a:r>
                <a:rPr lang="en-US" sz="2300">
                  <a:solidFill>
                    <a:srgbClr val="000000"/>
                  </a:solidFill>
                  <a:latin typeface="Inter Bold"/>
                </a:rPr>
                <a:t>Sociální</a:t>
              </a:r>
            </a:p>
          </p:txBody>
        </p:sp>
        <p:sp>
          <p:nvSpPr>
            <p:cNvPr name="AutoShape 20" id="20"/>
            <p:cNvSpPr/>
            <p:nvPr/>
          </p:nvSpPr>
          <p:spPr>
            <a:xfrm>
              <a:off x="0" y="1435808"/>
              <a:ext cx="5632780" cy="0"/>
            </a:xfrm>
            <a:prstGeom prst="line">
              <a:avLst/>
            </a:prstGeom>
            <a:ln cap="flat" w="12700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21" id="21"/>
            <p:cNvSpPr txBox="true"/>
            <p:nvPr/>
          </p:nvSpPr>
          <p:spPr>
            <a:xfrm rot="0">
              <a:off x="308189" y="1927119"/>
              <a:ext cx="5012454" cy="37035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496571" indent="-248285" lvl="1">
                <a:lnSpc>
                  <a:spcPts val="3220"/>
                </a:lnSpc>
                <a:buFont typeface="Arial"/>
                <a:buChar char="•"/>
              </a:pPr>
              <a:r>
                <a:rPr lang="en-US" sz="2300">
                  <a:solidFill>
                    <a:srgbClr val="000000"/>
                  </a:solidFill>
                  <a:latin typeface="Inter"/>
                </a:rPr>
                <a:t>Podpora neziskového sektoru a lidí v nouzi.</a:t>
              </a:r>
            </a:p>
            <a:p>
              <a:pPr marL="496571" indent="-248285" lvl="1">
                <a:lnSpc>
                  <a:spcPts val="3220"/>
                </a:lnSpc>
                <a:buFont typeface="Arial"/>
                <a:buChar char="•"/>
              </a:pPr>
              <a:r>
                <a:rPr lang="en-US" sz="2300">
                  <a:solidFill>
                    <a:srgbClr val="000000"/>
                  </a:solidFill>
                  <a:latin typeface="Inter"/>
                </a:rPr>
                <a:t>Příprava textilu na míru.</a:t>
              </a:r>
            </a:p>
            <a:p>
              <a:pPr marL="496571" indent="-248285" lvl="1">
                <a:lnSpc>
                  <a:spcPts val="3220"/>
                </a:lnSpc>
                <a:buFont typeface="Arial"/>
                <a:buChar char="•"/>
              </a:pPr>
              <a:r>
                <a:rPr lang="en-US" sz="2300">
                  <a:solidFill>
                    <a:srgbClr val="000000"/>
                  </a:solidFill>
                  <a:latin typeface="Inter"/>
                </a:rPr>
                <a:t>Zpětný odběr textilu.</a:t>
              </a:r>
            </a:p>
            <a:p>
              <a:pPr marL="496571" indent="-248285" lvl="1">
                <a:lnSpc>
                  <a:spcPts val="3220"/>
                </a:lnSpc>
                <a:buFont typeface="Arial"/>
                <a:buChar char="•"/>
              </a:pPr>
              <a:r>
                <a:rPr lang="en-US" sz="2300">
                  <a:solidFill>
                    <a:srgbClr val="000000"/>
                  </a:solidFill>
                  <a:latin typeface="Inter"/>
                </a:rPr>
                <a:t>Služba občanům a městu.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6893207" y="4691142"/>
            <a:ext cx="4224585" cy="4854081"/>
            <a:chOff x="0" y="0"/>
            <a:chExt cx="5632780" cy="6472108"/>
          </a:xfrm>
        </p:grpSpPr>
        <p:grpSp>
          <p:nvGrpSpPr>
            <p:cNvPr name="Group 23" id="23"/>
            <p:cNvGrpSpPr/>
            <p:nvPr/>
          </p:nvGrpSpPr>
          <p:grpSpPr>
            <a:xfrm rot="0">
              <a:off x="0" y="0"/>
              <a:ext cx="5632780" cy="6472108"/>
              <a:chOff x="0" y="0"/>
              <a:chExt cx="1112648" cy="1278441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1112648" cy="1278441"/>
              </a:xfrm>
              <a:custGeom>
                <a:avLst/>
                <a:gdLst/>
                <a:ahLst/>
                <a:cxnLst/>
                <a:rect r="r" b="b" t="t" l="l"/>
                <a:pathLst>
                  <a:path h="1278441" w="1112648">
                    <a:moveTo>
                      <a:pt x="0" y="0"/>
                    </a:moveTo>
                    <a:lnTo>
                      <a:pt x="1112648" y="0"/>
                    </a:lnTo>
                    <a:lnTo>
                      <a:pt x="1112648" y="1278441"/>
                    </a:lnTo>
                    <a:lnTo>
                      <a:pt x="0" y="127844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26" id="26"/>
            <p:cNvSpPr txBox="true"/>
            <p:nvPr/>
          </p:nvSpPr>
          <p:spPr>
            <a:xfrm rot="0">
              <a:off x="1284818" y="405530"/>
              <a:ext cx="3063143" cy="5031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20"/>
                </a:lnSpc>
              </a:pPr>
              <a:r>
                <a:rPr lang="en-US" sz="2300">
                  <a:solidFill>
                    <a:srgbClr val="000000"/>
                  </a:solidFill>
                  <a:latin typeface="Inter Bold"/>
                </a:rPr>
                <a:t>Cirkulární</a:t>
              </a:r>
            </a:p>
          </p:txBody>
        </p:sp>
        <p:sp>
          <p:nvSpPr>
            <p:cNvPr name="AutoShape 27" id="27"/>
            <p:cNvSpPr/>
            <p:nvPr/>
          </p:nvSpPr>
          <p:spPr>
            <a:xfrm>
              <a:off x="0" y="1435808"/>
              <a:ext cx="5632780" cy="0"/>
            </a:xfrm>
            <a:prstGeom prst="line">
              <a:avLst/>
            </a:prstGeom>
            <a:ln cap="flat" w="12700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28" id="28"/>
            <p:cNvSpPr txBox="true"/>
            <p:nvPr/>
          </p:nvSpPr>
          <p:spPr>
            <a:xfrm rot="0">
              <a:off x="308748" y="1927119"/>
              <a:ext cx="5012454" cy="42369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496571" indent="-248285" lvl="1">
                <a:lnSpc>
                  <a:spcPts val="3220"/>
                </a:lnSpc>
                <a:buFont typeface="Arial"/>
                <a:buChar char="•"/>
              </a:pPr>
              <a:r>
                <a:rPr lang="en-US" sz="2300">
                  <a:solidFill>
                    <a:srgbClr val="000000"/>
                  </a:solidFill>
                  <a:latin typeface="Inter"/>
                </a:rPr>
                <a:t>Charitativní využití textilu jako nedílná složka CE.</a:t>
              </a:r>
            </a:p>
            <a:p>
              <a:pPr marL="496571" indent="-248285" lvl="1">
                <a:lnSpc>
                  <a:spcPts val="3220"/>
                </a:lnSpc>
                <a:buFont typeface="Arial"/>
                <a:buChar char="•"/>
              </a:pPr>
              <a:r>
                <a:rPr lang="en-US" sz="2300">
                  <a:solidFill>
                    <a:srgbClr val="000000"/>
                  </a:solidFill>
                  <a:latin typeface="Inter"/>
                </a:rPr>
                <a:t>Sběr textilu i podpora  v dané lokalitě.</a:t>
              </a:r>
            </a:p>
            <a:p>
              <a:pPr marL="496571" indent="-248285" lvl="1">
                <a:lnSpc>
                  <a:spcPts val="3220"/>
                </a:lnSpc>
                <a:buFont typeface="Arial"/>
                <a:buChar char="•"/>
              </a:pPr>
              <a:r>
                <a:rPr lang="en-US" sz="2300">
                  <a:solidFill>
                    <a:srgbClr val="000000"/>
                  </a:solidFill>
                  <a:latin typeface="Inter"/>
                </a:rPr>
                <a:t>Omezení spotřeby, opětovné použití          a recyklace.</a:t>
              </a: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0">
            <a:off x="16043607" y="281214"/>
            <a:ext cx="1938347" cy="1494971"/>
          </a:xfrm>
          <a:custGeom>
            <a:avLst/>
            <a:gdLst/>
            <a:ahLst/>
            <a:cxnLst/>
            <a:rect r="r" b="b" t="t" l="l"/>
            <a:pathLst>
              <a:path h="1494971" w="1938347">
                <a:moveTo>
                  <a:pt x="0" y="0"/>
                </a:moveTo>
                <a:lnTo>
                  <a:pt x="1938347" y="0"/>
                </a:lnTo>
                <a:lnTo>
                  <a:pt x="1938347" y="1494972"/>
                </a:lnTo>
                <a:lnTo>
                  <a:pt x="0" y="149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6718611" y="8883079"/>
            <a:ext cx="1263342" cy="1245971"/>
          </a:xfrm>
          <a:custGeom>
            <a:avLst/>
            <a:gdLst/>
            <a:ahLst/>
            <a:cxnLst/>
            <a:rect r="r" b="b" t="t" l="l"/>
            <a:pathLst>
              <a:path h="1245971" w="1263342">
                <a:moveTo>
                  <a:pt x="0" y="0"/>
                </a:moveTo>
                <a:lnTo>
                  <a:pt x="1263343" y="0"/>
                </a:lnTo>
                <a:lnTo>
                  <a:pt x="1263343" y="1245971"/>
                </a:lnTo>
                <a:lnTo>
                  <a:pt x="0" y="12459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657600" y="1739838"/>
            <a:ext cx="10934700" cy="7852634"/>
            <a:chOff x="0" y="0"/>
            <a:chExt cx="2879921" cy="206818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79921" cy="2068183"/>
            </a:xfrm>
            <a:custGeom>
              <a:avLst/>
              <a:gdLst/>
              <a:ahLst/>
              <a:cxnLst/>
              <a:rect r="r" b="b" t="t" l="l"/>
              <a:pathLst>
                <a:path h="2068183" w="2879921">
                  <a:moveTo>
                    <a:pt x="0" y="0"/>
                  </a:moveTo>
                  <a:lnTo>
                    <a:pt x="2879921" y="0"/>
                  </a:lnTo>
                  <a:lnTo>
                    <a:pt x="2879921" y="2068183"/>
                  </a:lnTo>
                  <a:lnTo>
                    <a:pt x="0" y="2068183"/>
                  </a:lnTo>
                  <a:close/>
                </a:path>
              </a:pathLst>
            </a:custGeom>
            <a:solidFill>
              <a:srgbClr val="F0F0E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2289972" y="1816038"/>
            <a:ext cx="1974266" cy="1839836"/>
            <a:chOff x="0" y="0"/>
            <a:chExt cx="2632354" cy="2453114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3"/>
            <a:srcRect l="0" t="7202" r="0" b="7202"/>
            <a:stretch>
              <a:fillRect/>
            </a:stretch>
          </p:blipFill>
          <p:spPr>
            <a:xfrm flipH="false" flipV="false">
              <a:off x="0" y="0"/>
              <a:ext cx="2632354" cy="2453114"/>
            </a:xfrm>
            <a:prstGeom prst="rect">
              <a:avLst/>
            </a:prstGeom>
          </p:spPr>
        </p:pic>
      </p:grpSp>
      <p:grpSp>
        <p:nvGrpSpPr>
          <p:cNvPr name="Group 7" id="7"/>
          <p:cNvGrpSpPr/>
          <p:nvPr/>
        </p:nvGrpSpPr>
        <p:grpSpPr>
          <a:xfrm rot="0">
            <a:off x="9684976" y="1816038"/>
            <a:ext cx="1974266" cy="1973032"/>
            <a:chOff x="0" y="0"/>
            <a:chExt cx="2632354" cy="2630709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4"/>
            <a:srcRect l="0" t="31" r="0" b="31"/>
            <a:stretch>
              <a:fillRect/>
            </a:stretch>
          </p:blipFill>
          <p:spPr>
            <a:xfrm flipH="false" flipV="false">
              <a:off x="0" y="0"/>
              <a:ext cx="2632354" cy="2630709"/>
            </a:xfrm>
            <a:prstGeom prst="rect">
              <a:avLst/>
            </a:prstGeom>
          </p:spPr>
        </p:pic>
      </p:grpSp>
      <p:grpSp>
        <p:nvGrpSpPr>
          <p:cNvPr name="Group 9" id="9"/>
          <p:cNvGrpSpPr/>
          <p:nvPr/>
        </p:nvGrpSpPr>
        <p:grpSpPr>
          <a:xfrm rot="0">
            <a:off x="14773275" y="4915948"/>
            <a:ext cx="3153129" cy="5143500"/>
            <a:chOff x="0" y="0"/>
            <a:chExt cx="4204172" cy="6858000"/>
          </a:xfrm>
        </p:grpSpPr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5"/>
            <a:srcRect l="10149" t="0" r="10149" b="0"/>
            <a:stretch>
              <a:fillRect/>
            </a:stretch>
          </p:blipFill>
          <p:spPr>
            <a:xfrm flipH="false" flipV="false">
              <a:off x="0" y="0"/>
              <a:ext cx="4204172" cy="6858000"/>
            </a:xfrm>
            <a:prstGeom prst="rect">
              <a:avLst/>
            </a:prstGeom>
          </p:spPr>
        </p:pic>
      </p:grpSp>
      <p:sp>
        <p:nvSpPr>
          <p:cNvPr name="Freeform 11" id="11"/>
          <p:cNvSpPr/>
          <p:nvPr/>
        </p:nvSpPr>
        <p:spPr>
          <a:xfrm flipH="false" flipV="false" rot="0">
            <a:off x="1028700" y="1028700"/>
            <a:ext cx="962116" cy="948887"/>
          </a:xfrm>
          <a:custGeom>
            <a:avLst/>
            <a:gdLst/>
            <a:ahLst/>
            <a:cxnLst/>
            <a:rect r="r" b="b" t="t" l="l"/>
            <a:pathLst>
              <a:path h="948887" w="962116">
                <a:moveTo>
                  <a:pt x="0" y="0"/>
                </a:moveTo>
                <a:lnTo>
                  <a:pt x="962116" y="0"/>
                </a:lnTo>
                <a:lnTo>
                  <a:pt x="962116" y="948887"/>
                </a:lnTo>
                <a:lnTo>
                  <a:pt x="0" y="9488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9701945" y="6130863"/>
            <a:ext cx="1974266" cy="1973032"/>
            <a:chOff x="0" y="0"/>
            <a:chExt cx="2632354" cy="2630709"/>
          </a:xfrm>
        </p:grpSpPr>
        <p:pic>
          <p:nvPicPr>
            <p:cNvPr name="Picture 13" id="13"/>
            <p:cNvPicPr>
              <a:picLocks noChangeAspect="true"/>
            </p:cNvPicPr>
            <p:nvPr/>
          </p:nvPicPr>
          <p:blipFill>
            <a:blip r:embed="rId8"/>
            <a:srcRect l="0" t="31" r="0" b="31"/>
            <a:stretch>
              <a:fillRect/>
            </a:stretch>
          </p:blipFill>
          <p:spPr>
            <a:xfrm flipH="false" flipV="false">
              <a:off x="0" y="0"/>
              <a:ext cx="2632354" cy="2630709"/>
            </a:xfrm>
            <a:prstGeom prst="rect">
              <a:avLst/>
            </a:prstGeom>
          </p:spPr>
        </p:pic>
      </p:grpSp>
      <p:sp>
        <p:nvSpPr>
          <p:cNvPr name="Freeform 14" id="14"/>
          <p:cNvSpPr/>
          <p:nvPr/>
        </p:nvSpPr>
        <p:spPr>
          <a:xfrm flipH="false" flipV="false" rot="0">
            <a:off x="12347040" y="8457152"/>
            <a:ext cx="1917198" cy="1602296"/>
          </a:xfrm>
          <a:custGeom>
            <a:avLst/>
            <a:gdLst/>
            <a:ahLst/>
            <a:cxnLst/>
            <a:rect r="r" b="b" t="t" l="l"/>
            <a:pathLst>
              <a:path h="1602296" w="1917198">
                <a:moveTo>
                  <a:pt x="0" y="0"/>
                </a:moveTo>
                <a:lnTo>
                  <a:pt x="1917198" y="0"/>
                </a:lnTo>
                <a:lnTo>
                  <a:pt x="1917198" y="1602296"/>
                </a:lnTo>
                <a:lnTo>
                  <a:pt x="0" y="16022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5049500" y="3282444"/>
            <a:ext cx="2600679" cy="1013252"/>
          </a:xfrm>
          <a:custGeom>
            <a:avLst/>
            <a:gdLst/>
            <a:ahLst/>
            <a:cxnLst/>
            <a:rect r="r" b="b" t="t" l="l"/>
            <a:pathLst>
              <a:path h="1013252" w="2600679">
                <a:moveTo>
                  <a:pt x="0" y="0"/>
                </a:moveTo>
                <a:lnTo>
                  <a:pt x="2600679" y="0"/>
                </a:lnTo>
                <a:lnTo>
                  <a:pt x="2600679" y="1013251"/>
                </a:lnTo>
                <a:lnTo>
                  <a:pt x="0" y="101325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9701945" y="3990510"/>
            <a:ext cx="1940328" cy="1940328"/>
          </a:xfrm>
          <a:custGeom>
            <a:avLst/>
            <a:gdLst/>
            <a:ahLst/>
            <a:cxnLst/>
            <a:rect r="r" b="b" t="t" l="l"/>
            <a:pathLst>
              <a:path h="1940328" w="1940328">
                <a:moveTo>
                  <a:pt x="0" y="0"/>
                </a:moveTo>
                <a:lnTo>
                  <a:pt x="1940327" y="0"/>
                </a:lnTo>
                <a:lnTo>
                  <a:pt x="1940327" y="1940328"/>
                </a:lnTo>
                <a:lnTo>
                  <a:pt x="0" y="194032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3657600" y="870023"/>
            <a:ext cx="7776761" cy="809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02"/>
              </a:lnSpc>
            </a:pPr>
            <a:r>
              <a:rPr lang="en-US" sz="6002" spc="-162">
                <a:solidFill>
                  <a:srgbClr val="000000"/>
                </a:solidFill>
                <a:latin typeface="Tex Gyre Termes"/>
              </a:rPr>
              <a:t>POTEX - PODPORA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986207" y="2247315"/>
            <a:ext cx="5537008" cy="6790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Inter"/>
              </a:rPr>
              <a:t>Oděvní banka</a:t>
            </a:r>
          </a:p>
          <a:p>
            <a:pPr>
              <a:lnSpc>
                <a:spcPts val="3220"/>
              </a:lnSpc>
            </a:pPr>
          </a:p>
          <a:p>
            <a:pPr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39200"/>
                </a:solidFill>
                <a:latin typeface="Inter"/>
              </a:rPr>
              <a:t>Klub svobodných matek</a:t>
            </a:r>
          </a:p>
          <a:p>
            <a:pPr>
              <a:lnSpc>
                <a:spcPts val="3220"/>
              </a:lnSpc>
            </a:pPr>
          </a:p>
          <a:p>
            <a:pPr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1D1D1B"/>
                </a:solidFill>
                <a:latin typeface="Inter"/>
              </a:rPr>
              <a:t>Naděje</a:t>
            </a:r>
          </a:p>
          <a:p>
            <a:pPr>
              <a:lnSpc>
                <a:spcPts val="3220"/>
              </a:lnSpc>
            </a:pPr>
          </a:p>
          <a:p>
            <a:pPr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39200"/>
                </a:solidFill>
                <a:latin typeface="Inter"/>
              </a:rPr>
              <a:t>CSSP</a:t>
            </a:r>
          </a:p>
          <a:p>
            <a:pPr>
              <a:lnSpc>
                <a:spcPts val="3220"/>
              </a:lnSpc>
            </a:pPr>
          </a:p>
          <a:p>
            <a:pPr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1D1D1B"/>
                </a:solidFill>
                <a:latin typeface="Inter"/>
              </a:rPr>
              <a:t>Progressive</a:t>
            </a:r>
          </a:p>
          <a:p>
            <a:pPr>
              <a:lnSpc>
                <a:spcPts val="3220"/>
              </a:lnSpc>
            </a:pPr>
          </a:p>
          <a:p>
            <a:pPr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39200"/>
                </a:solidFill>
                <a:latin typeface="Inter"/>
              </a:rPr>
              <a:t>Sananim</a:t>
            </a:r>
          </a:p>
          <a:p>
            <a:pPr>
              <a:lnSpc>
                <a:spcPts val="3220"/>
              </a:lnSpc>
            </a:pPr>
          </a:p>
          <a:p>
            <a:pPr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1D1D1B"/>
                </a:solidFill>
                <a:latin typeface="Inter"/>
              </a:rPr>
              <a:t>Kapka naděje</a:t>
            </a:r>
          </a:p>
          <a:p>
            <a:pPr>
              <a:lnSpc>
                <a:spcPts val="3220"/>
              </a:lnSpc>
            </a:pPr>
          </a:p>
          <a:p>
            <a:pPr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39200"/>
                </a:solidFill>
                <a:latin typeface="Inter"/>
              </a:rPr>
              <a:t>Linka bezpečí</a:t>
            </a:r>
          </a:p>
          <a:p>
            <a:pPr>
              <a:lnSpc>
                <a:spcPts val="3220"/>
              </a:lnSpc>
            </a:pPr>
          </a:p>
          <a:p>
            <a:pPr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Inter"/>
              </a:rPr>
              <a:t>Pomocné tlapky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12347040" y="3957806"/>
            <a:ext cx="1974266" cy="1973032"/>
            <a:chOff x="0" y="0"/>
            <a:chExt cx="2632354" cy="2630709"/>
          </a:xfrm>
        </p:grpSpPr>
        <p:pic>
          <p:nvPicPr>
            <p:cNvPr name="Picture 20" id="20"/>
            <p:cNvPicPr>
              <a:picLocks noChangeAspect="true"/>
            </p:cNvPicPr>
            <p:nvPr/>
          </p:nvPicPr>
          <p:blipFill>
            <a:blip r:embed="rId12"/>
            <a:srcRect l="0" t="31" r="0" b="31"/>
            <a:stretch>
              <a:fillRect/>
            </a:stretch>
          </p:blipFill>
          <p:spPr>
            <a:xfrm flipH="false" flipV="false">
              <a:off x="0" y="0"/>
              <a:ext cx="2632354" cy="2630709"/>
            </a:xfrm>
            <a:prstGeom prst="rect">
              <a:avLst/>
            </a:prstGeom>
          </p:spPr>
        </p:pic>
      </p:grpSp>
      <p:grpSp>
        <p:nvGrpSpPr>
          <p:cNvPr name="Group 21" id="21"/>
          <p:cNvGrpSpPr/>
          <p:nvPr/>
        </p:nvGrpSpPr>
        <p:grpSpPr>
          <a:xfrm rot="0">
            <a:off x="12347040" y="6172200"/>
            <a:ext cx="1974266" cy="1973032"/>
            <a:chOff x="0" y="0"/>
            <a:chExt cx="2632354" cy="2630709"/>
          </a:xfrm>
        </p:grpSpPr>
        <p:pic>
          <p:nvPicPr>
            <p:cNvPr name="Picture 22" id="22"/>
            <p:cNvPicPr>
              <a:picLocks noChangeAspect="true"/>
            </p:cNvPicPr>
            <p:nvPr/>
          </p:nvPicPr>
          <p:blipFill>
            <a:blip r:embed="rId13"/>
            <a:srcRect l="0" t="31" r="0" b="31"/>
            <a:stretch>
              <a:fillRect/>
            </a:stretch>
          </p:blipFill>
          <p:spPr>
            <a:xfrm flipH="false" flipV="false">
              <a:off x="0" y="0"/>
              <a:ext cx="2632354" cy="2630709"/>
            </a:xfrm>
            <a:prstGeom prst="rect">
              <a:avLst/>
            </a:prstGeom>
          </p:spPr>
        </p:pic>
      </p:grpSp>
      <p:grpSp>
        <p:nvGrpSpPr>
          <p:cNvPr name="Group 23" id="23"/>
          <p:cNvGrpSpPr/>
          <p:nvPr/>
        </p:nvGrpSpPr>
        <p:grpSpPr>
          <a:xfrm rot="0">
            <a:off x="9701945" y="8394697"/>
            <a:ext cx="1940328" cy="1727206"/>
            <a:chOff x="0" y="0"/>
            <a:chExt cx="2587104" cy="2302941"/>
          </a:xfrm>
        </p:grpSpPr>
        <p:pic>
          <p:nvPicPr>
            <p:cNvPr name="Picture 24" id="24"/>
            <p:cNvPicPr>
              <a:picLocks noChangeAspect="true"/>
            </p:cNvPicPr>
            <p:nvPr/>
          </p:nvPicPr>
          <p:blipFill>
            <a:blip r:embed="rId14"/>
            <a:srcRect l="0" t="5491" r="0" b="5491"/>
            <a:stretch>
              <a:fillRect/>
            </a:stretch>
          </p:blipFill>
          <p:spPr>
            <a:xfrm flipH="false" flipV="false">
              <a:off x="0" y="0"/>
              <a:ext cx="2587104" cy="2302941"/>
            </a:xfrm>
            <a:prstGeom prst="rect">
              <a:avLst/>
            </a:prstGeom>
          </p:spPr>
        </p:pic>
      </p:grpSp>
      <p:sp>
        <p:nvSpPr>
          <p:cNvPr name="Freeform 25" id="25"/>
          <p:cNvSpPr/>
          <p:nvPr/>
        </p:nvSpPr>
        <p:spPr>
          <a:xfrm flipH="false" flipV="false" rot="0">
            <a:off x="16043607" y="281214"/>
            <a:ext cx="1938347" cy="1494971"/>
          </a:xfrm>
          <a:custGeom>
            <a:avLst/>
            <a:gdLst/>
            <a:ahLst/>
            <a:cxnLst/>
            <a:rect r="r" b="b" t="t" l="l"/>
            <a:pathLst>
              <a:path h="1494971" w="1938347">
                <a:moveTo>
                  <a:pt x="0" y="0"/>
                </a:moveTo>
                <a:lnTo>
                  <a:pt x="1938347" y="0"/>
                </a:lnTo>
                <a:lnTo>
                  <a:pt x="1938347" y="1494972"/>
                </a:lnTo>
                <a:lnTo>
                  <a:pt x="0" y="149497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4114800"/>
            <a:ext cx="5257976" cy="5143500"/>
            <a:chOff x="0" y="0"/>
            <a:chExt cx="7010635" cy="6858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3"/>
            <a:srcRect l="11665" t="0" r="11665" b="0"/>
            <a:stretch>
              <a:fillRect/>
            </a:stretch>
          </p:blipFill>
          <p:spPr>
            <a:xfrm flipH="false" flipV="false">
              <a:off x="0" y="0"/>
              <a:ext cx="7010635" cy="685800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3879240" y="3295523"/>
            <a:ext cx="4058720" cy="6470904"/>
            <a:chOff x="0" y="0"/>
            <a:chExt cx="5411626" cy="8627872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9226" t="0" r="9226" b="0"/>
            <a:stretch>
              <a:fillRect/>
            </a:stretch>
          </p:blipFill>
          <p:spPr>
            <a:xfrm flipH="false" flipV="false">
              <a:off x="0" y="0"/>
              <a:ext cx="5411626" cy="8627872"/>
            </a:xfrm>
            <a:prstGeom prst="rect">
              <a:avLst/>
            </a:prstGeom>
          </p:spPr>
        </p:pic>
      </p:grpSp>
      <p:sp>
        <p:nvSpPr>
          <p:cNvPr name="TextBox 6" id="6"/>
          <p:cNvSpPr txBox="true"/>
          <p:nvPr/>
        </p:nvSpPr>
        <p:spPr>
          <a:xfrm rot="0">
            <a:off x="3775119" y="1580535"/>
            <a:ext cx="12615678" cy="809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02"/>
              </a:lnSpc>
            </a:pPr>
            <a:r>
              <a:rPr lang="en-US" sz="6002" spc="-162">
                <a:solidFill>
                  <a:srgbClr val="000000"/>
                </a:solidFill>
                <a:latin typeface="Tex Gyre Termes"/>
              </a:rPr>
              <a:t>ÚSKALÍ SBĚRU A TŘÍDĚNÍ TEXTILU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397029" y="405714"/>
            <a:ext cx="1263342" cy="1245971"/>
          </a:xfrm>
          <a:custGeom>
            <a:avLst/>
            <a:gdLst/>
            <a:ahLst/>
            <a:cxnLst/>
            <a:rect r="r" b="b" t="t" l="l"/>
            <a:pathLst>
              <a:path h="1245971" w="1263342">
                <a:moveTo>
                  <a:pt x="0" y="0"/>
                </a:moveTo>
                <a:lnTo>
                  <a:pt x="1263342" y="0"/>
                </a:lnTo>
                <a:lnTo>
                  <a:pt x="1263342" y="1245972"/>
                </a:lnTo>
                <a:lnTo>
                  <a:pt x="0" y="12459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7084451" y="2732355"/>
            <a:ext cx="5997015" cy="6702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05"/>
              </a:lnSpc>
            </a:pPr>
            <a:r>
              <a:rPr lang="en-US" sz="2361">
                <a:solidFill>
                  <a:srgbClr val="000000"/>
                </a:solidFill>
                <a:latin typeface="Inter"/>
              </a:rPr>
              <a:t>Snižující se kvalita</a:t>
            </a:r>
          </a:p>
          <a:p>
            <a:pPr algn="ctr">
              <a:lnSpc>
                <a:spcPts val="3305"/>
              </a:lnSpc>
            </a:pPr>
          </a:p>
          <a:p>
            <a:pPr algn="ctr">
              <a:lnSpc>
                <a:spcPts val="3305"/>
              </a:lnSpc>
            </a:pPr>
            <a:r>
              <a:rPr lang="en-US" sz="2361">
                <a:solidFill>
                  <a:srgbClr val="F39200"/>
                </a:solidFill>
                <a:latin typeface="Inter"/>
              </a:rPr>
              <a:t>Vysoké náklady na sběr a zpracování</a:t>
            </a:r>
          </a:p>
          <a:p>
            <a:pPr algn="ctr">
              <a:lnSpc>
                <a:spcPts val="3305"/>
              </a:lnSpc>
            </a:pPr>
          </a:p>
          <a:p>
            <a:pPr algn="ctr">
              <a:lnSpc>
                <a:spcPts val="3305"/>
              </a:lnSpc>
            </a:pPr>
            <a:r>
              <a:rPr lang="en-US" sz="2361">
                <a:solidFill>
                  <a:srgbClr val="1D1D1B"/>
                </a:solidFill>
                <a:latin typeface="Inter"/>
              </a:rPr>
              <a:t>Vysoká náročnost na lidskou práci</a:t>
            </a:r>
          </a:p>
          <a:p>
            <a:pPr algn="ctr">
              <a:lnSpc>
                <a:spcPts val="3305"/>
              </a:lnSpc>
            </a:pPr>
          </a:p>
          <a:p>
            <a:pPr algn="ctr">
              <a:lnSpc>
                <a:spcPts val="3305"/>
              </a:lnSpc>
            </a:pPr>
            <a:r>
              <a:rPr lang="en-US" sz="2361">
                <a:solidFill>
                  <a:srgbClr val="F39200"/>
                </a:solidFill>
                <a:latin typeface="Inter"/>
              </a:rPr>
              <a:t>Pozdní vyřazování textilu v domácnostech a jeho degradace.</a:t>
            </a:r>
          </a:p>
          <a:p>
            <a:pPr algn="ctr">
              <a:lnSpc>
                <a:spcPts val="3305"/>
              </a:lnSpc>
            </a:pPr>
          </a:p>
          <a:p>
            <a:pPr algn="ctr">
              <a:lnSpc>
                <a:spcPts val="3305"/>
              </a:lnSpc>
            </a:pPr>
            <a:r>
              <a:rPr lang="en-US" sz="2361">
                <a:solidFill>
                  <a:srgbClr val="1D1D1B"/>
                </a:solidFill>
                <a:latin typeface="Inter"/>
              </a:rPr>
              <a:t>Napadání kontejnerů a ničení sběrných nádob</a:t>
            </a:r>
          </a:p>
          <a:p>
            <a:pPr algn="ctr">
              <a:lnSpc>
                <a:spcPts val="3305"/>
              </a:lnSpc>
            </a:pPr>
          </a:p>
          <a:p>
            <a:pPr algn="ctr">
              <a:lnSpc>
                <a:spcPts val="3305"/>
              </a:lnSpc>
            </a:pPr>
            <a:r>
              <a:rPr lang="en-US" sz="2361">
                <a:solidFill>
                  <a:srgbClr val="F39200"/>
                </a:solidFill>
                <a:latin typeface="Inter"/>
              </a:rPr>
              <a:t>Administrativní překážky při sběru textilu</a:t>
            </a:r>
          </a:p>
          <a:p>
            <a:pPr algn="ctr">
              <a:lnSpc>
                <a:spcPts val="3305"/>
              </a:lnSpc>
            </a:pPr>
          </a:p>
          <a:p>
            <a:pPr algn="ctr">
              <a:lnSpc>
                <a:spcPts val="3305"/>
              </a:lnSpc>
            </a:pPr>
            <a:r>
              <a:rPr lang="en-US" sz="2361">
                <a:solidFill>
                  <a:srgbClr val="1D1D1B"/>
                </a:solidFill>
                <a:latin typeface="Inter"/>
              </a:rPr>
              <a:t>Nedostatečné možnosti lokálního recyklátora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6043607" y="281214"/>
            <a:ext cx="1938347" cy="1494971"/>
          </a:xfrm>
          <a:custGeom>
            <a:avLst/>
            <a:gdLst/>
            <a:ahLst/>
            <a:cxnLst/>
            <a:rect r="r" b="b" t="t" l="l"/>
            <a:pathLst>
              <a:path h="1494971" w="1938347">
                <a:moveTo>
                  <a:pt x="0" y="0"/>
                </a:moveTo>
                <a:lnTo>
                  <a:pt x="1938347" y="0"/>
                </a:lnTo>
                <a:lnTo>
                  <a:pt x="1938347" y="1494972"/>
                </a:lnTo>
                <a:lnTo>
                  <a:pt x="0" y="14949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F0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4114800"/>
            <a:ext cx="16230600" cy="5143500"/>
            <a:chOff x="0" y="0"/>
            <a:chExt cx="4274726" cy="13546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4726" cy="1354667"/>
            </a:xfrm>
            <a:custGeom>
              <a:avLst/>
              <a:gdLst/>
              <a:ahLst/>
              <a:cxnLst/>
              <a:rect r="r" b="b" t="t" l="l"/>
              <a:pathLst>
                <a:path h="13546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aphicFrame>
        <p:nvGraphicFramePr>
          <p:cNvPr name="Table 5" id="5"/>
          <p:cNvGraphicFramePr>
            <a:graphicFrameLocks noGrp="true"/>
          </p:cNvGraphicFramePr>
          <p:nvPr/>
        </p:nvGraphicFramePr>
        <p:xfrm>
          <a:off x="1655551" y="4630141"/>
          <a:ext cx="14976899" cy="4112817"/>
        </p:xfrm>
        <a:graphic>
          <a:graphicData uri="http://schemas.openxmlformats.org/drawingml/2006/table">
            <a:tbl>
              <a:tblPr/>
              <a:tblGrid>
                <a:gridCol w="6848161"/>
                <a:gridCol w="8128738"/>
              </a:tblGrid>
              <a:tr h="102820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70"/>
                        </a:lnSpc>
                        <a:defRPr/>
                      </a:pPr>
                      <a:endParaRPr lang="en-US" sz="1100"/>
                    </a:p>
                  </a:txBody>
                  <a:tcPr marL="168338" marR="168338" marT="168338" marB="168338" anchor="ctr">
                    <a:lnL cmpd="sng" algn="ctr" cap="flat" w="16834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683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6834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683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70"/>
                        </a:lnSpc>
                        <a:defRPr/>
                      </a:pPr>
                      <a:r>
                        <a:rPr lang="en-US" sz="1978">
                          <a:solidFill>
                            <a:srgbClr val="000000"/>
                          </a:solidFill>
                          <a:latin typeface="Open Sans Bold"/>
                        </a:rPr>
                        <a:t>% z celkového sebraného množství</a:t>
                      </a:r>
                      <a:endParaRPr lang="en-US" sz="1100"/>
                    </a:p>
                  </a:txBody>
                  <a:tcPr marL="168338" marR="168338" marT="168338" marB="168338" anchor="ctr">
                    <a:lnL cmpd="sng" algn="ctr" cap="flat" w="1683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683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683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683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820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70"/>
                        </a:lnSpc>
                        <a:defRPr/>
                      </a:pPr>
                      <a:r>
                        <a:rPr lang="en-US" sz="1978">
                          <a:solidFill>
                            <a:srgbClr val="000000"/>
                          </a:solidFill>
                          <a:latin typeface="Open Sans Bold"/>
                        </a:rPr>
                        <a:t>Charita</a:t>
                      </a:r>
                      <a:endParaRPr lang="en-US" sz="1100"/>
                    </a:p>
                  </a:txBody>
                  <a:tcPr marL="168338" marR="168338" marT="168338" marB="168338" anchor="ctr">
                    <a:lnL cmpd="sng" algn="ctr" cap="flat" w="1683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683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683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683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70"/>
                        </a:lnSpc>
                        <a:defRPr/>
                      </a:pPr>
                      <a:r>
                        <a:rPr lang="en-US" sz="1978">
                          <a:solidFill>
                            <a:srgbClr val="000000"/>
                          </a:solidFill>
                          <a:latin typeface="Open Sans Bold"/>
                        </a:rPr>
                        <a:t>36 %</a:t>
                      </a:r>
                      <a:endParaRPr lang="en-US" sz="1100"/>
                    </a:p>
                  </a:txBody>
                  <a:tcPr marL="168338" marR="168338" marT="168338" marB="168338" anchor="ctr">
                    <a:lnL cmpd="sng" algn="ctr" cap="flat" w="1683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683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683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683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820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70"/>
                        </a:lnSpc>
                        <a:defRPr/>
                      </a:pPr>
                      <a:r>
                        <a:rPr lang="en-US" sz="1978">
                          <a:solidFill>
                            <a:srgbClr val="000000"/>
                          </a:solidFill>
                          <a:latin typeface="Open Sans Bold"/>
                        </a:rPr>
                        <a:t>Recyklace</a:t>
                      </a:r>
                      <a:endParaRPr lang="en-US" sz="1100"/>
                    </a:p>
                  </a:txBody>
                  <a:tcPr marL="168338" marR="168338" marT="168338" marB="168338" anchor="ctr">
                    <a:lnL cmpd="sng" algn="ctr" cap="flat" w="1683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683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683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683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70"/>
                        </a:lnSpc>
                        <a:defRPr/>
                      </a:pPr>
                      <a:r>
                        <a:rPr lang="en-US" sz="1978">
                          <a:solidFill>
                            <a:srgbClr val="000000"/>
                          </a:solidFill>
                          <a:latin typeface="Open Sans Bold"/>
                        </a:rPr>
                        <a:t>59 %</a:t>
                      </a:r>
                      <a:endParaRPr lang="en-US" sz="1100"/>
                    </a:p>
                  </a:txBody>
                  <a:tcPr marL="168338" marR="168338" marT="168338" marB="168338" anchor="ctr">
                    <a:lnL cmpd="sng" algn="ctr" cap="flat" w="1683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683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683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683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820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70"/>
                        </a:lnSpc>
                        <a:defRPr/>
                      </a:pPr>
                      <a:r>
                        <a:rPr lang="en-US" sz="1978">
                          <a:solidFill>
                            <a:srgbClr val="000000"/>
                          </a:solidFill>
                          <a:latin typeface="Open Sans Bold"/>
                        </a:rPr>
                        <a:t>Odpad</a:t>
                      </a:r>
                      <a:endParaRPr lang="en-US" sz="1100"/>
                    </a:p>
                  </a:txBody>
                  <a:tcPr marL="168338" marR="168338" marT="168338" marB="168338" anchor="ctr">
                    <a:lnL cmpd="sng" algn="ctr" cap="flat" w="1683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683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683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683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70"/>
                        </a:lnSpc>
                        <a:defRPr/>
                      </a:pPr>
                      <a:r>
                        <a:rPr lang="en-US" sz="1978">
                          <a:solidFill>
                            <a:srgbClr val="000000"/>
                          </a:solidFill>
                          <a:latin typeface="Open Sans Bold"/>
                        </a:rPr>
                        <a:t>5 %</a:t>
                      </a:r>
                      <a:endParaRPr lang="en-US" sz="1100"/>
                    </a:p>
                  </a:txBody>
                  <a:tcPr marL="168338" marR="168338" marT="168338" marB="168338" anchor="ctr">
                    <a:lnL cmpd="sng" algn="ctr" cap="flat" w="1683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683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683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683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name="Group 6" id="6"/>
          <p:cNvGrpSpPr/>
          <p:nvPr/>
        </p:nvGrpSpPr>
        <p:grpSpPr>
          <a:xfrm rot="0">
            <a:off x="1028700" y="1028700"/>
            <a:ext cx="16230600" cy="3086100"/>
            <a:chOff x="0" y="0"/>
            <a:chExt cx="21640800" cy="4114800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2"/>
            <a:srcRect l="0" t="35730" r="0" b="35730"/>
            <a:stretch>
              <a:fillRect/>
            </a:stretch>
          </p:blipFill>
          <p:spPr>
            <a:xfrm flipH="true" flipV="false">
              <a:off x="0" y="0"/>
              <a:ext cx="21640800" cy="4114800"/>
            </a:xfrm>
            <a:prstGeom prst="rect">
              <a:avLst/>
            </a:prstGeom>
          </p:spPr>
        </p:pic>
      </p:grpSp>
      <p:sp>
        <p:nvSpPr>
          <p:cNvPr name="TextBox 8" id="8"/>
          <p:cNvSpPr txBox="true"/>
          <p:nvPr/>
        </p:nvSpPr>
        <p:spPr>
          <a:xfrm rot="0">
            <a:off x="1655551" y="2958014"/>
            <a:ext cx="5994053" cy="7002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65"/>
              </a:lnSpc>
            </a:pPr>
            <a:r>
              <a:rPr lang="en-US" sz="5982" spc="-161">
                <a:solidFill>
                  <a:srgbClr val="000000"/>
                </a:solidFill>
                <a:latin typeface="Tex Gyre Termes"/>
              </a:rPr>
              <a:t>ZPRACOVÁNÍ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6290126" y="0"/>
            <a:ext cx="1938347" cy="1494971"/>
          </a:xfrm>
          <a:custGeom>
            <a:avLst/>
            <a:gdLst/>
            <a:ahLst/>
            <a:cxnLst/>
            <a:rect r="r" b="b" t="t" l="l"/>
            <a:pathLst>
              <a:path h="1494971" w="1938347">
                <a:moveTo>
                  <a:pt x="0" y="0"/>
                </a:moveTo>
                <a:lnTo>
                  <a:pt x="1938348" y="0"/>
                </a:lnTo>
                <a:lnTo>
                  <a:pt x="1938348" y="1494971"/>
                </a:lnTo>
                <a:lnTo>
                  <a:pt x="0" y="14949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672647" y="1739838"/>
            <a:ext cx="8919653" cy="6172200"/>
            <a:chOff x="0" y="0"/>
            <a:chExt cx="2349209" cy="16256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49209" cy="1625600"/>
            </a:xfrm>
            <a:custGeom>
              <a:avLst/>
              <a:gdLst/>
              <a:ahLst/>
              <a:cxnLst/>
              <a:rect r="r" b="b" t="t" l="l"/>
              <a:pathLst>
                <a:path h="1625600" w="2349209">
                  <a:moveTo>
                    <a:pt x="0" y="0"/>
                  </a:moveTo>
                  <a:lnTo>
                    <a:pt x="2349209" y="0"/>
                  </a:lnTo>
                  <a:lnTo>
                    <a:pt x="2349209" y="1625600"/>
                  </a:lnTo>
                  <a:lnTo>
                    <a:pt x="0" y="1625600"/>
                  </a:lnTo>
                  <a:close/>
                </a:path>
              </a:pathLst>
            </a:custGeom>
            <a:solidFill>
              <a:srgbClr val="F0F0E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3657600" y="974798"/>
            <a:ext cx="4964799" cy="701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82"/>
              </a:lnSpc>
            </a:pPr>
            <a:r>
              <a:rPr lang="en-US" sz="6002" spc="-162">
                <a:solidFill>
                  <a:srgbClr val="000000"/>
                </a:solidFill>
                <a:latin typeface="Tex Gyre Termes"/>
              </a:rPr>
              <a:t>RECYKLACE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657600" y="3551493"/>
            <a:ext cx="5537008" cy="2501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Inter"/>
              </a:rPr>
              <a:t>Životnost textilu 2,2 roky.</a:t>
            </a:r>
          </a:p>
          <a:p>
            <a:pPr algn="just">
              <a:lnSpc>
                <a:spcPts val="3359"/>
              </a:lnSpc>
            </a:pPr>
          </a:p>
          <a:p>
            <a:pPr algn="just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39200"/>
                </a:solidFill>
                <a:latin typeface="Inter"/>
              </a:rPr>
              <a:t>Recyklace stále spíše mechanická.</a:t>
            </a:r>
          </a:p>
          <a:p>
            <a:pPr algn="just">
              <a:lnSpc>
                <a:spcPts val="3359"/>
              </a:lnSpc>
            </a:pPr>
          </a:p>
          <a:p>
            <a:pPr algn="just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Inter"/>
              </a:rPr>
              <a:t>Pouze 1 % textilu se recykluje na nová vlákna.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212743" y="7849870"/>
            <a:ext cx="5102457" cy="621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spc="450">
                <a:solidFill>
                  <a:srgbClr val="000000"/>
                </a:solidFill>
                <a:latin typeface="Inter"/>
              </a:rPr>
              <a:t>SPOLUPRÁCE </a:t>
            </a:r>
          </a:p>
          <a:p>
            <a:pPr>
              <a:lnSpc>
                <a:spcPts val="2520"/>
              </a:lnSpc>
            </a:pPr>
            <a:r>
              <a:rPr lang="en-US" sz="1800" spc="450">
                <a:solidFill>
                  <a:srgbClr val="000000"/>
                </a:solidFill>
                <a:latin typeface="Inter"/>
              </a:rPr>
              <a:t>S NEZISKOVÝMI ORGANIZACEMI</a:t>
            </a:r>
          </a:p>
        </p:txBody>
      </p:sp>
      <p:sp>
        <p:nvSpPr>
          <p:cNvPr name="AutoShape 8" id="8"/>
          <p:cNvSpPr/>
          <p:nvPr/>
        </p:nvSpPr>
        <p:spPr>
          <a:xfrm rot="0">
            <a:off x="2212743" y="7245287"/>
            <a:ext cx="2889715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9" id="9"/>
          <p:cNvGrpSpPr/>
          <p:nvPr/>
        </p:nvGrpSpPr>
        <p:grpSpPr>
          <a:xfrm rot="0">
            <a:off x="14752489" y="158781"/>
            <a:ext cx="3375322" cy="3797238"/>
            <a:chOff x="0" y="0"/>
            <a:chExt cx="4500430" cy="5062984"/>
          </a:xfrm>
        </p:grpSpPr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3"/>
            <a:srcRect l="0" t="18335" r="0" b="18335"/>
            <a:stretch>
              <a:fillRect/>
            </a:stretch>
          </p:blipFill>
          <p:spPr>
            <a:xfrm flipH="false" flipV="false">
              <a:off x="0" y="0"/>
              <a:ext cx="4500430" cy="5062984"/>
            </a:xfrm>
            <a:prstGeom prst="rect">
              <a:avLst/>
            </a:prstGeom>
          </p:spPr>
        </p:pic>
      </p:grpSp>
      <p:grpSp>
        <p:nvGrpSpPr>
          <p:cNvPr name="Group 11" id="11"/>
          <p:cNvGrpSpPr/>
          <p:nvPr/>
        </p:nvGrpSpPr>
        <p:grpSpPr>
          <a:xfrm rot="0">
            <a:off x="11216978" y="4114800"/>
            <a:ext cx="3375322" cy="3797238"/>
            <a:chOff x="0" y="0"/>
            <a:chExt cx="4500430" cy="5062984"/>
          </a:xfrm>
        </p:grpSpPr>
        <p:pic>
          <p:nvPicPr>
            <p:cNvPr name="Picture 12" id="12"/>
            <p:cNvPicPr>
              <a:picLocks noChangeAspect="true"/>
            </p:cNvPicPr>
            <p:nvPr/>
          </p:nvPicPr>
          <p:blipFill>
            <a:blip r:embed="rId4"/>
            <a:srcRect l="20388" t="0" r="20388" b="0"/>
            <a:stretch>
              <a:fillRect/>
            </a:stretch>
          </p:blipFill>
          <p:spPr>
            <a:xfrm flipH="false" flipV="false">
              <a:off x="0" y="0"/>
              <a:ext cx="4500430" cy="5062984"/>
            </a:xfrm>
            <a:prstGeom prst="rect">
              <a:avLst/>
            </a:prstGeom>
          </p:spPr>
        </p:pic>
      </p:grpSp>
      <p:grpSp>
        <p:nvGrpSpPr>
          <p:cNvPr name="Group 13" id="13"/>
          <p:cNvGrpSpPr/>
          <p:nvPr/>
        </p:nvGrpSpPr>
        <p:grpSpPr>
          <a:xfrm rot="0">
            <a:off x="14752489" y="4114800"/>
            <a:ext cx="3375322" cy="6009421"/>
            <a:chOff x="0" y="0"/>
            <a:chExt cx="4500430" cy="8012562"/>
          </a:xfrm>
        </p:grpSpPr>
        <p:pic>
          <p:nvPicPr>
            <p:cNvPr name="Picture 14" id="14"/>
            <p:cNvPicPr>
              <a:picLocks noChangeAspect="true"/>
            </p:cNvPicPr>
            <p:nvPr/>
          </p:nvPicPr>
          <p:blipFill>
            <a:blip r:embed="rId5"/>
            <a:srcRect l="110" t="0" r="110" b="0"/>
            <a:stretch>
              <a:fillRect/>
            </a:stretch>
          </p:blipFill>
          <p:spPr>
            <a:xfrm flipH="false" flipV="false">
              <a:off x="0" y="0"/>
              <a:ext cx="4500430" cy="8012562"/>
            </a:xfrm>
            <a:prstGeom prst="rect">
              <a:avLst/>
            </a:prstGeom>
          </p:spPr>
        </p:pic>
      </p:grpSp>
      <p:sp>
        <p:nvSpPr>
          <p:cNvPr name="Freeform 15" id="15"/>
          <p:cNvSpPr/>
          <p:nvPr/>
        </p:nvSpPr>
        <p:spPr>
          <a:xfrm flipH="false" flipV="false" rot="0">
            <a:off x="547642" y="8949057"/>
            <a:ext cx="962116" cy="948887"/>
          </a:xfrm>
          <a:custGeom>
            <a:avLst/>
            <a:gdLst/>
            <a:ahLst/>
            <a:cxnLst/>
            <a:rect r="r" b="b" t="t" l="l"/>
            <a:pathLst>
              <a:path h="948887" w="962116">
                <a:moveTo>
                  <a:pt x="0" y="0"/>
                </a:moveTo>
                <a:lnTo>
                  <a:pt x="962116" y="0"/>
                </a:lnTo>
                <a:lnTo>
                  <a:pt x="962116" y="948887"/>
                </a:lnTo>
                <a:lnTo>
                  <a:pt x="0" y="9488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59526" y="158781"/>
            <a:ext cx="1938347" cy="1494971"/>
          </a:xfrm>
          <a:custGeom>
            <a:avLst/>
            <a:gdLst/>
            <a:ahLst/>
            <a:cxnLst/>
            <a:rect r="r" b="b" t="t" l="l"/>
            <a:pathLst>
              <a:path h="1494971" w="1938347">
                <a:moveTo>
                  <a:pt x="0" y="0"/>
                </a:moveTo>
                <a:lnTo>
                  <a:pt x="1938348" y="0"/>
                </a:lnTo>
                <a:lnTo>
                  <a:pt x="1938348" y="1494972"/>
                </a:lnTo>
                <a:lnTo>
                  <a:pt x="0" y="14949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368347" y="4114800"/>
            <a:ext cx="8919653" cy="6172200"/>
            <a:chOff x="0" y="0"/>
            <a:chExt cx="2349209" cy="16256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49209" cy="1625600"/>
            </a:xfrm>
            <a:custGeom>
              <a:avLst/>
              <a:gdLst/>
              <a:ahLst/>
              <a:cxnLst/>
              <a:rect r="r" b="b" t="t" l="l"/>
              <a:pathLst>
                <a:path h="1625600" w="2349209">
                  <a:moveTo>
                    <a:pt x="0" y="0"/>
                  </a:moveTo>
                  <a:lnTo>
                    <a:pt x="2349209" y="0"/>
                  </a:lnTo>
                  <a:lnTo>
                    <a:pt x="2349209" y="1625600"/>
                  </a:lnTo>
                  <a:lnTo>
                    <a:pt x="0" y="1625600"/>
                  </a:lnTo>
                  <a:close/>
                </a:path>
              </a:pathLst>
            </a:custGeom>
            <a:solidFill>
              <a:srgbClr val="F0F0E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61888" y="158781"/>
            <a:ext cx="14431259" cy="3797238"/>
            <a:chOff x="0" y="0"/>
            <a:chExt cx="19241679" cy="5062984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3"/>
            <a:srcRect l="0" t="30400" r="0" b="30400"/>
            <a:stretch>
              <a:fillRect/>
            </a:stretch>
          </p:blipFill>
          <p:spPr>
            <a:xfrm flipH="false" flipV="false">
              <a:off x="0" y="0"/>
              <a:ext cx="19241679" cy="5062984"/>
            </a:xfrm>
            <a:prstGeom prst="rect">
              <a:avLst/>
            </a:prstGeom>
          </p:spPr>
        </p:pic>
      </p:grpSp>
      <p:sp>
        <p:nvSpPr>
          <p:cNvPr name="TextBox 7" id="7"/>
          <p:cNvSpPr txBox="true"/>
          <p:nvPr/>
        </p:nvSpPr>
        <p:spPr>
          <a:xfrm rot="0">
            <a:off x="1028700" y="8211697"/>
            <a:ext cx="5658078" cy="13317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16"/>
              </a:lnSpc>
            </a:pPr>
            <a:r>
              <a:rPr lang="en-US" sz="6043" spc="-163">
                <a:solidFill>
                  <a:srgbClr val="000000"/>
                </a:solidFill>
                <a:latin typeface="Tex Gyre Termes"/>
              </a:rPr>
              <a:t>PŘEKÁŽKY RECYKLACE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763443" y="4457356"/>
            <a:ext cx="5537008" cy="3339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Inter"/>
              </a:rPr>
              <a:t>Kombinace materiálu</a:t>
            </a:r>
          </a:p>
          <a:p>
            <a:pPr>
              <a:lnSpc>
                <a:spcPts val="3359"/>
              </a:lnSpc>
            </a:pPr>
          </a:p>
          <a:p>
            <a:pPr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39200"/>
                </a:solidFill>
                <a:latin typeface="Inter"/>
              </a:rPr>
              <a:t>Přidané komponenty (zipy, knoflíky, ...)</a:t>
            </a:r>
          </a:p>
          <a:p>
            <a:pPr>
              <a:lnSpc>
                <a:spcPts val="3359"/>
              </a:lnSpc>
            </a:pPr>
          </a:p>
          <a:p>
            <a:pPr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Inter"/>
              </a:rPr>
              <a:t>Ruční třídění</a:t>
            </a:r>
          </a:p>
          <a:p>
            <a:pPr>
              <a:lnSpc>
                <a:spcPts val="3359"/>
              </a:lnSpc>
            </a:pPr>
          </a:p>
          <a:p>
            <a:pPr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39200"/>
                </a:solidFill>
                <a:latin typeface="Inter"/>
              </a:rPr>
              <a:t>Náročnost na lidskou práci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763443" y="8935720"/>
            <a:ext cx="5318139" cy="621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spc="450">
                <a:solidFill>
                  <a:srgbClr val="000000"/>
                </a:solidFill>
                <a:latin typeface="Inter"/>
              </a:rPr>
              <a:t>SPOLUPRÁCE</a:t>
            </a:r>
          </a:p>
          <a:p>
            <a:pPr>
              <a:lnSpc>
                <a:spcPts val="2520"/>
              </a:lnSpc>
            </a:pPr>
            <a:r>
              <a:rPr lang="en-US" sz="1800" spc="450">
                <a:solidFill>
                  <a:srgbClr val="000000"/>
                </a:solidFill>
                <a:latin typeface="Inter"/>
              </a:rPr>
              <a:t>S NEZISKOVÝMI ORGANIZACEMI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4752489" y="158781"/>
            <a:ext cx="3375322" cy="3797238"/>
            <a:chOff x="0" y="0"/>
            <a:chExt cx="4500430" cy="5062984"/>
          </a:xfrm>
        </p:grpSpPr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4"/>
            <a:srcRect l="16666" t="0" r="16666" b="0"/>
            <a:stretch>
              <a:fillRect/>
            </a:stretch>
          </p:blipFill>
          <p:spPr>
            <a:xfrm flipH="false" flipV="false">
              <a:off x="0" y="0"/>
              <a:ext cx="4500430" cy="5062984"/>
            </a:xfrm>
            <a:prstGeom prst="rect">
              <a:avLst/>
            </a:prstGeom>
          </p:spPr>
        </p:pic>
      </p:grpSp>
      <p:sp>
        <p:nvSpPr>
          <p:cNvPr name="Freeform 12" id="12"/>
          <p:cNvSpPr/>
          <p:nvPr/>
        </p:nvSpPr>
        <p:spPr>
          <a:xfrm flipH="false" flipV="false" rot="0">
            <a:off x="1028700" y="4669057"/>
            <a:ext cx="962116" cy="948887"/>
          </a:xfrm>
          <a:custGeom>
            <a:avLst/>
            <a:gdLst/>
            <a:ahLst/>
            <a:cxnLst/>
            <a:rect r="r" b="b" t="t" l="l"/>
            <a:pathLst>
              <a:path h="948887" w="962116">
                <a:moveTo>
                  <a:pt x="0" y="0"/>
                </a:moveTo>
                <a:lnTo>
                  <a:pt x="962116" y="0"/>
                </a:lnTo>
                <a:lnTo>
                  <a:pt x="962116" y="948886"/>
                </a:lnTo>
                <a:lnTo>
                  <a:pt x="0" y="9488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290126" y="8517799"/>
            <a:ext cx="1938347" cy="1494971"/>
          </a:xfrm>
          <a:custGeom>
            <a:avLst/>
            <a:gdLst/>
            <a:ahLst/>
            <a:cxnLst/>
            <a:rect r="r" b="b" t="t" l="l"/>
            <a:pathLst>
              <a:path h="1494971" w="1938347">
                <a:moveTo>
                  <a:pt x="0" y="0"/>
                </a:moveTo>
                <a:lnTo>
                  <a:pt x="1938348" y="0"/>
                </a:lnTo>
                <a:lnTo>
                  <a:pt x="1938348" y="1494972"/>
                </a:lnTo>
                <a:lnTo>
                  <a:pt x="0" y="14949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F0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9144000" y="3125422"/>
            <a:ext cx="5877317" cy="7133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28"/>
              </a:lnSpc>
            </a:pPr>
            <a:r>
              <a:rPr lang="en-US" sz="6058" spc="-163">
                <a:solidFill>
                  <a:srgbClr val="000000"/>
                </a:solidFill>
                <a:latin typeface="Tex Gyre Termes"/>
              </a:rPr>
              <a:t>KONTAKT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1764623" y="987981"/>
            <a:ext cx="5494677" cy="6836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881"/>
              </a:lnSpc>
            </a:pPr>
            <a:r>
              <a:rPr lang="en-US" sz="2058" spc="514">
                <a:solidFill>
                  <a:srgbClr val="000000"/>
                </a:solidFill>
                <a:latin typeface="Inter"/>
              </a:rPr>
              <a:t>SPOLUPRÁCE </a:t>
            </a:r>
          </a:p>
          <a:p>
            <a:pPr algn="r">
              <a:lnSpc>
                <a:spcPts val="2601"/>
              </a:lnSpc>
            </a:pPr>
            <a:r>
              <a:rPr lang="en-US" sz="1858" spc="464">
                <a:solidFill>
                  <a:srgbClr val="000000"/>
                </a:solidFill>
                <a:latin typeface="Inter"/>
              </a:rPr>
              <a:t>S NEZISKOVÝMI ORGANIZACEMI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028700" y="5143500"/>
            <a:ext cx="7155566" cy="3522518"/>
            <a:chOff x="0" y="0"/>
            <a:chExt cx="1884594" cy="92774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84594" cy="927741"/>
            </a:xfrm>
            <a:custGeom>
              <a:avLst/>
              <a:gdLst/>
              <a:ahLst/>
              <a:cxnLst/>
              <a:rect r="r" b="b" t="t" l="l"/>
              <a:pathLst>
                <a:path h="927741" w="1884594">
                  <a:moveTo>
                    <a:pt x="0" y="0"/>
                  </a:moveTo>
                  <a:lnTo>
                    <a:pt x="1884594" y="0"/>
                  </a:lnTo>
                  <a:lnTo>
                    <a:pt x="1884594" y="927741"/>
                  </a:lnTo>
                  <a:lnTo>
                    <a:pt x="0" y="92774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9144000" y="4410941"/>
            <a:ext cx="7155566" cy="3522518"/>
            <a:chOff x="0" y="0"/>
            <a:chExt cx="1884594" cy="92774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884594" cy="927741"/>
            </a:xfrm>
            <a:custGeom>
              <a:avLst/>
              <a:gdLst/>
              <a:ahLst/>
              <a:cxnLst/>
              <a:rect r="r" b="b" t="t" l="l"/>
              <a:pathLst>
                <a:path h="927741" w="1884594">
                  <a:moveTo>
                    <a:pt x="0" y="0"/>
                  </a:moveTo>
                  <a:lnTo>
                    <a:pt x="1884594" y="0"/>
                  </a:lnTo>
                  <a:lnTo>
                    <a:pt x="1884594" y="927741"/>
                  </a:lnTo>
                  <a:lnTo>
                    <a:pt x="0" y="92774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3657600" y="3564693"/>
            <a:ext cx="3657600" cy="4664907"/>
            <a:chOff x="0" y="0"/>
            <a:chExt cx="4876800" cy="6219876"/>
          </a:xfrm>
        </p:grpSpPr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2"/>
            <a:srcRect l="0" t="14102" r="0" b="14102"/>
            <a:stretch>
              <a:fillRect/>
            </a:stretch>
          </p:blipFill>
          <p:spPr>
            <a:xfrm flipH="false" flipV="false">
              <a:off x="0" y="0"/>
              <a:ext cx="4876800" cy="6219876"/>
            </a:xfrm>
            <a:prstGeom prst="rect">
              <a:avLst/>
            </a:prstGeom>
          </p:spPr>
        </p:pic>
      </p:grpSp>
      <p:sp>
        <p:nvSpPr>
          <p:cNvPr name="TextBox 12" id="12"/>
          <p:cNvSpPr txBox="true"/>
          <p:nvPr/>
        </p:nvSpPr>
        <p:spPr>
          <a:xfrm rot="0">
            <a:off x="9387633" y="5147152"/>
            <a:ext cx="2428893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Inter Bold"/>
              </a:rPr>
              <a:t>Telefon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026761" y="5147152"/>
            <a:ext cx="2666253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Inter Bold"/>
              </a:rPr>
              <a:t>Email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387633" y="6531697"/>
            <a:ext cx="2428893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Inter Bold"/>
              </a:rPr>
              <a:t>Sítě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026761" y="6590752"/>
            <a:ext cx="2428893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Inter Bold"/>
              </a:rPr>
              <a:t>Web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387633" y="5522754"/>
            <a:ext cx="2428893" cy="585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Inter"/>
              </a:rPr>
              <a:t>+420 604 208 279</a:t>
            </a:r>
          </a:p>
          <a:p>
            <a:pPr algn="just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Inter"/>
              </a:rPr>
              <a:t>+420 724 442 910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026761" y="5522754"/>
            <a:ext cx="3029172" cy="585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Inter"/>
              </a:rPr>
              <a:t>lenka.harcubova@potex.cz</a:t>
            </a:r>
          </a:p>
          <a:p>
            <a:pPr algn="just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Inter"/>
              </a:rPr>
              <a:t>katerina.kucerova@potex.cz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387633" y="6911427"/>
            <a:ext cx="2428893" cy="585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Inter"/>
              </a:rPr>
              <a:t>FB: Potex.cz</a:t>
            </a:r>
          </a:p>
          <a:p>
            <a:pPr algn="just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Inter"/>
              </a:rPr>
              <a:t>IG: @potex_cz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026761" y="6970482"/>
            <a:ext cx="3029172" cy="290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Inter"/>
              </a:rPr>
              <a:t>www.potex.cz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1028700" y="1028700"/>
            <a:ext cx="962116" cy="948887"/>
          </a:xfrm>
          <a:custGeom>
            <a:avLst/>
            <a:gdLst/>
            <a:ahLst/>
            <a:cxnLst/>
            <a:rect r="r" b="b" t="t" l="l"/>
            <a:pathLst>
              <a:path h="948887" w="962116">
                <a:moveTo>
                  <a:pt x="0" y="0"/>
                </a:moveTo>
                <a:lnTo>
                  <a:pt x="962116" y="0"/>
                </a:lnTo>
                <a:lnTo>
                  <a:pt x="962116" y="948887"/>
                </a:lnTo>
                <a:lnTo>
                  <a:pt x="0" y="9488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6290126" y="8666018"/>
            <a:ext cx="1938347" cy="1494971"/>
          </a:xfrm>
          <a:custGeom>
            <a:avLst/>
            <a:gdLst/>
            <a:ahLst/>
            <a:cxnLst/>
            <a:rect r="r" b="b" t="t" l="l"/>
            <a:pathLst>
              <a:path h="1494971" w="1938347">
                <a:moveTo>
                  <a:pt x="0" y="0"/>
                </a:moveTo>
                <a:lnTo>
                  <a:pt x="1938348" y="0"/>
                </a:lnTo>
                <a:lnTo>
                  <a:pt x="1938348" y="1494972"/>
                </a:lnTo>
                <a:lnTo>
                  <a:pt x="0" y="14949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DAFtNjzZDE0</dc:identifier>
  <dcterms:modified xsi:type="dcterms:W3CDTF">2011-08-01T06:04:30Z</dcterms:modified>
  <cp:revision>1</cp:revision>
  <dc:title>Konference PVO_prezentace</dc:title>
</cp:coreProperties>
</file>