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8" r:id="rId2"/>
    <p:sldId id="416" r:id="rId3"/>
    <p:sldId id="417" r:id="rId4"/>
    <p:sldId id="418" r:id="rId5"/>
    <p:sldId id="419" r:id="rId6"/>
    <p:sldId id="420" r:id="rId7"/>
    <p:sldId id="327" r:id="rId8"/>
    <p:sldId id="403" r:id="rId9"/>
    <p:sldId id="404" r:id="rId10"/>
    <p:sldId id="334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3" r:id="rId36"/>
    <p:sldId id="452" r:id="rId37"/>
    <p:sldId id="454" r:id="rId38"/>
    <p:sldId id="435" r:id="rId39"/>
    <p:sldId id="387" r:id="rId40"/>
    <p:sldId id="433" r:id="rId41"/>
    <p:sldId id="432" r:id="rId42"/>
    <p:sldId id="431" r:id="rId43"/>
    <p:sldId id="342" r:id="rId44"/>
    <p:sldId id="455" r:id="rId45"/>
    <p:sldId id="412" r:id="rId46"/>
    <p:sldId id="430" r:id="rId47"/>
    <p:sldId id="415" r:id="rId48"/>
    <p:sldId id="413" r:id="rId49"/>
    <p:sldId id="336" r:id="rId50"/>
    <p:sldId id="332" r:id="rId51"/>
    <p:sldId id="414" r:id="rId52"/>
    <p:sldId id="322" r:id="rId53"/>
  </p:sldIdLst>
  <p:sldSz cx="9144000" cy="5143500" type="screen16x9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59"/>
  </p:normalViewPr>
  <p:slideViewPr>
    <p:cSldViewPr snapToGrid="0" snapToObjects="1">
      <p:cViewPr varScale="1">
        <p:scale>
          <a:sx n="144" d="100"/>
          <a:sy n="144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46328529199003"/>
          <c:y val="4.8209097244361912E-2"/>
          <c:w val="0.82136231408573857"/>
          <c:h val="0.79898274157316573"/>
        </c:manualLayout>
      </c:layout>
      <c:scatterChart>
        <c:scatterStyle val="lineMarker"/>
        <c:varyColors val="0"/>
        <c:ser>
          <c:idx val="1"/>
          <c:order val="0"/>
          <c:tx>
            <c:strRef>
              <c:f>List1!$G$8</c:f>
              <c:strCache>
                <c:ptCount val="1"/>
                <c:pt idx="0">
                  <c:v>vědecké články o "fibre recycling" (podle WoS)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List1!$E$9:$E$42</c:f>
              <c:numCache>
                <c:formatCode>General</c:formatCode>
                <c:ptCount val="3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  <c:pt idx="10">
                  <c:v>2012</c:v>
                </c:pt>
                <c:pt idx="11">
                  <c:v>2011</c:v>
                </c:pt>
                <c:pt idx="12">
                  <c:v>2010</c:v>
                </c:pt>
                <c:pt idx="13">
                  <c:v>2009</c:v>
                </c:pt>
                <c:pt idx="14">
                  <c:v>2008</c:v>
                </c:pt>
                <c:pt idx="15">
                  <c:v>2007</c:v>
                </c:pt>
                <c:pt idx="16">
                  <c:v>2006</c:v>
                </c:pt>
                <c:pt idx="17">
                  <c:v>2005</c:v>
                </c:pt>
                <c:pt idx="18">
                  <c:v>2004</c:v>
                </c:pt>
                <c:pt idx="19">
                  <c:v>2003</c:v>
                </c:pt>
                <c:pt idx="20">
                  <c:v>2002</c:v>
                </c:pt>
                <c:pt idx="21">
                  <c:v>2001</c:v>
                </c:pt>
                <c:pt idx="22">
                  <c:v>2000</c:v>
                </c:pt>
                <c:pt idx="23">
                  <c:v>1999</c:v>
                </c:pt>
                <c:pt idx="24">
                  <c:v>1998</c:v>
                </c:pt>
                <c:pt idx="25">
                  <c:v>1997</c:v>
                </c:pt>
                <c:pt idx="26">
                  <c:v>1996</c:v>
                </c:pt>
                <c:pt idx="27">
                  <c:v>1995</c:v>
                </c:pt>
                <c:pt idx="28">
                  <c:v>1994</c:v>
                </c:pt>
                <c:pt idx="29">
                  <c:v>1993</c:v>
                </c:pt>
                <c:pt idx="30">
                  <c:v>1992</c:v>
                </c:pt>
                <c:pt idx="31">
                  <c:v>1991</c:v>
                </c:pt>
                <c:pt idx="32">
                  <c:v>1990</c:v>
                </c:pt>
                <c:pt idx="33">
                  <c:v>1989</c:v>
                </c:pt>
              </c:numCache>
            </c:numRef>
          </c:xVal>
          <c:yVal>
            <c:numRef>
              <c:f>List1!$G$9:$G$42</c:f>
              <c:numCache>
                <c:formatCode>General</c:formatCode>
                <c:ptCount val="34"/>
                <c:pt idx="0">
                  <c:v>1157</c:v>
                </c:pt>
                <c:pt idx="1">
                  <c:v>1464</c:v>
                </c:pt>
                <c:pt idx="2">
                  <c:v>1098</c:v>
                </c:pt>
                <c:pt idx="3">
                  <c:v>905</c:v>
                </c:pt>
                <c:pt idx="4">
                  <c:v>769</c:v>
                </c:pt>
                <c:pt idx="5">
                  <c:v>610</c:v>
                </c:pt>
                <c:pt idx="6">
                  <c:v>528</c:v>
                </c:pt>
                <c:pt idx="7">
                  <c:v>477</c:v>
                </c:pt>
                <c:pt idx="8">
                  <c:v>386</c:v>
                </c:pt>
                <c:pt idx="9">
                  <c:v>360</c:v>
                </c:pt>
                <c:pt idx="10">
                  <c:v>372</c:v>
                </c:pt>
                <c:pt idx="11">
                  <c:v>291</c:v>
                </c:pt>
                <c:pt idx="12">
                  <c:v>280</c:v>
                </c:pt>
                <c:pt idx="13">
                  <c:v>219</c:v>
                </c:pt>
                <c:pt idx="14">
                  <c:v>214</c:v>
                </c:pt>
                <c:pt idx="15">
                  <c:v>159</c:v>
                </c:pt>
                <c:pt idx="16">
                  <c:v>136</c:v>
                </c:pt>
                <c:pt idx="17">
                  <c:v>124</c:v>
                </c:pt>
                <c:pt idx="18">
                  <c:v>142</c:v>
                </c:pt>
                <c:pt idx="19">
                  <c:v>108</c:v>
                </c:pt>
                <c:pt idx="20">
                  <c:v>100</c:v>
                </c:pt>
                <c:pt idx="21">
                  <c:v>158</c:v>
                </c:pt>
                <c:pt idx="22">
                  <c:v>156</c:v>
                </c:pt>
                <c:pt idx="23">
                  <c:v>184</c:v>
                </c:pt>
                <c:pt idx="24">
                  <c:v>105</c:v>
                </c:pt>
                <c:pt idx="25">
                  <c:v>104</c:v>
                </c:pt>
                <c:pt idx="26">
                  <c:v>78</c:v>
                </c:pt>
                <c:pt idx="27">
                  <c:v>85</c:v>
                </c:pt>
                <c:pt idx="28">
                  <c:v>69</c:v>
                </c:pt>
                <c:pt idx="29">
                  <c:v>19</c:v>
                </c:pt>
                <c:pt idx="30">
                  <c:v>3</c:v>
                </c:pt>
                <c:pt idx="31">
                  <c:v>3</c:v>
                </c:pt>
                <c:pt idx="32">
                  <c:v>1</c:v>
                </c:pt>
                <c:pt idx="3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A2-48C6-AE6B-8EE3A5B08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673728"/>
        <c:axId val="201716864"/>
      </c:scatterChart>
      <c:valAx>
        <c:axId val="20167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201716864"/>
        <c:crosses val="autoZero"/>
        <c:crossBetween val="midCat"/>
      </c:valAx>
      <c:valAx>
        <c:axId val="20171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201673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cs-CZ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0.80272</cdr:x>
      <cdr:y>0.65784</cdr:y>
    </cdr:from>
    <cdr:to>
      <cdr:x>0.96809</cdr:x>
      <cdr:y>0.79209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023546" y="2351581"/>
          <a:ext cx="1446941" cy="479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3200" dirty="0"/>
            <a:t>ROK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en-CZ" smtClean="0"/>
              <a:t>09/11/2023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D1710-1B25-8C43-A698-8A427B5D4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CZ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71ADA-FDBC-B041-AB6E-863BFF6D1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220711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9E182-F511-D84B-B271-AB910C62E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81333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Z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F8F8A-CE0C-394C-9CAA-92AFB22B9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81333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1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609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71" r:id="rId4"/>
    <p:sldLayoutId id="2147483672" r:id="rId5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jpeg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greentex.p.lodz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8801" y="3672909"/>
            <a:ext cx="4757999" cy="1218591"/>
          </a:xfrm>
        </p:spPr>
        <p:txBody>
          <a:bodyPr/>
          <a:lstStyle/>
          <a:p>
            <a:r>
              <a:rPr lang="cs-CZ" dirty="0"/>
              <a:t>Jakub Wiener</a:t>
            </a:r>
            <a:endParaRPr lang="en-CZ" dirty="0"/>
          </a:p>
          <a:p>
            <a:r>
              <a:rPr lang="cs-CZ" dirty="0" smtClean="0"/>
              <a:t>prof</a:t>
            </a:r>
            <a:r>
              <a:rPr lang="cs-CZ" dirty="0"/>
              <a:t>. Ing., PhD. – Katedra materiálového inženýrství, Textilní fakulta</a:t>
            </a:r>
            <a:endParaRPr lang="en-CZ" dirty="0"/>
          </a:p>
          <a:p>
            <a:endParaRPr lang="en-CZ" dirty="0"/>
          </a:p>
          <a:p>
            <a:r>
              <a:rPr lang="en-CZ" dirty="0"/>
              <a:t>+420 </a:t>
            </a:r>
            <a:r>
              <a:rPr lang="cs-CZ" dirty="0"/>
              <a:t>48 5353469</a:t>
            </a:r>
            <a:endParaRPr lang="en-CZ" dirty="0"/>
          </a:p>
          <a:p>
            <a:r>
              <a:rPr lang="cs-CZ" dirty="0" err="1"/>
              <a:t>jakub.wiener</a:t>
            </a:r>
            <a:r>
              <a:rPr lang="en-CZ" dirty="0"/>
              <a:t>@tul.cz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" y="1212172"/>
            <a:ext cx="5367599" cy="1661409"/>
          </a:xfrm>
        </p:spPr>
        <p:txBody>
          <a:bodyPr/>
          <a:lstStyle/>
          <a:p>
            <a:pPr algn="ctr"/>
            <a:r>
              <a:rPr lang="cs-CZ" dirty="0" smtClean="0"/>
              <a:t>„RECYKLACE TEXTILIÍ"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29" y="1159163"/>
            <a:ext cx="3394645" cy="378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301A-489C-EA47-885C-AB0686B5EE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pPr/>
              <a:t>11</a:t>
            </a:fld>
            <a:endParaRPr lang="en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89F56-6F03-8047-A524-4350C976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1" y="782229"/>
            <a:ext cx="7560000" cy="1800000"/>
          </a:xfrm>
        </p:spPr>
        <p:txBody>
          <a:bodyPr>
            <a:normAutofit/>
          </a:bodyPr>
          <a:lstStyle/>
          <a:p>
            <a:r>
              <a:rPr lang="cs-CZ" sz="3600" dirty="0"/>
              <a:t>Recyklace </a:t>
            </a:r>
            <a:r>
              <a:rPr lang="cs-CZ" sz="3600" dirty="0" err="1"/>
              <a:t>texilií</a:t>
            </a:r>
            <a:endParaRPr lang="en-CZ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1C84-1C55-3741-AF17-EB55E2F90BF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1932384" y="4610773"/>
            <a:ext cx="5941219" cy="83700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42900" marR="0" indent="254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342900" marR="0" indent="711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42900" marR="0" indent="1168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42900" marR="0" indent="162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/>
              <a:t>Recyklace není nejhorší osud, který může textilii potkat …</a:t>
            </a:r>
          </a:p>
        </p:txBody>
      </p:sp>
      <p:grpSp>
        <p:nvGrpSpPr>
          <p:cNvPr id="7" name="Skupina 13"/>
          <p:cNvGrpSpPr>
            <a:grpSpLocks/>
          </p:cNvGrpSpPr>
          <p:nvPr/>
        </p:nvGrpSpPr>
        <p:grpSpPr bwMode="auto">
          <a:xfrm>
            <a:off x="1262061" y="1566344"/>
            <a:ext cx="6858000" cy="3024188"/>
            <a:chOff x="-1" y="1412776"/>
            <a:chExt cx="9144001" cy="403244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12776"/>
              <a:ext cx="9144001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3419474" y="1917626"/>
              <a:ext cx="1296988" cy="7387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cs-CZ" sz="1200" cap="all" dirty="0">
                  <a:cs typeface="Times New Roman" pitchFamily="18" charset="0"/>
                </a:rPr>
                <a:t>A máma podkolenka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39748" y="1917626"/>
              <a:ext cx="1295400" cy="49246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cs-CZ" sz="1200" cap="all" dirty="0"/>
                <a:t>Můj  táta byl  svetr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227762" y="1773158"/>
              <a:ext cx="1512887" cy="123116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cs-CZ" sz="1200" cap="all" dirty="0">
                  <a:cs typeface="Times New Roman" pitchFamily="18" charset="0"/>
                </a:rPr>
                <a:t>Ale chudák sestra se nedostala ani dolů z ovce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70800" y="2847946"/>
              <a:ext cx="1303337" cy="49246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cs-CZ" sz="1200" cap="all" dirty="0">
                  <a:cs typeface="Times New Roman" pitchFamily="18" charset="0"/>
                </a:rPr>
                <a:t>Zatracený vlk </a:t>
              </a: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544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92352"/>
            <a:ext cx="4378723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12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79138" y="538743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Historie recyklace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2" name="TextovéPole 31">
            <a:extLst>
              <a:ext uri="{FF2B5EF4-FFF2-40B4-BE49-F238E27FC236}">
                <a16:creationId xmlns:a16="http://schemas.microsoft.com/office/drawing/2014/main" id="{6B6AB7B7-F73B-26B3-18B7-4FA3EDEB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80" y="1317604"/>
            <a:ext cx="6535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 dirty="0"/>
              <a:t>historicky: co mělo cenu, tak bylo využíváno znovu / recyklováno</a:t>
            </a:r>
          </a:p>
        </p:txBody>
      </p:sp>
      <p:grpSp>
        <p:nvGrpSpPr>
          <p:cNvPr id="9" name="Skupina 27">
            <a:extLst>
              <a:ext uri="{FF2B5EF4-FFF2-40B4-BE49-F238E27FC236}">
                <a16:creationId xmlns:a16="http://schemas.microsoft.com/office/drawing/2014/main" id="{B43446BF-52D3-1BA1-7878-BDD6C704FB66}"/>
              </a:ext>
            </a:extLst>
          </p:cNvPr>
          <p:cNvGrpSpPr>
            <a:grpSpLocks/>
          </p:cNvGrpSpPr>
          <p:nvPr/>
        </p:nvGrpSpPr>
        <p:grpSpPr bwMode="auto">
          <a:xfrm>
            <a:off x="416365" y="1890305"/>
            <a:ext cx="3588544" cy="2694384"/>
            <a:chOff x="467544" y="2852936"/>
            <a:chExt cx="4784585" cy="3593926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FD81C482-8B72-557D-5116-E32B8B1D8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852936"/>
              <a:ext cx="4784585" cy="359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32">
              <a:extLst>
                <a:ext uri="{FF2B5EF4-FFF2-40B4-BE49-F238E27FC236}">
                  <a16:creationId xmlns:a16="http://schemas.microsoft.com/office/drawing/2014/main" id="{94A2624F-313C-75D5-F12B-5FC1FA451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3" y="3429000"/>
              <a:ext cx="4032448" cy="8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/>
                <a:t>Recyklace v době kamenné byla snadná</a:t>
              </a:r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90" y="1890305"/>
            <a:ext cx="2690813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3450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92352"/>
            <a:ext cx="4378723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13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40956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Historie recyklace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F0862A1-E9EB-FC6F-41D9-2F978768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76" y="940837"/>
            <a:ext cx="5703094" cy="41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5">
            <a:extLst>
              <a:ext uri="{FF2B5EF4-FFF2-40B4-BE49-F238E27FC236}">
                <a16:creationId xmlns:a16="http://schemas.microsoft.com/office/drawing/2014/main" id="{81BAC867-089B-CD01-BE98-F11FD16F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382" y="4462463"/>
            <a:ext cx="1214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600"/>
              <a:t>https://www.academia.edu/35429219/Recycling_of_Textiles_in_Historic_Contexts_in_Europe_Case_Studies_from_1500_BC_till_1500_AD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820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F1377-1B39-0443-ACFC-9CF5BD176B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14</a:t>
            </a:fld>
            <a:endParaRPr lang="en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594435"/>
            <a:ext cx="3959999" cy="572701"/>
          </a:xfrm>
        </p:spPr>
        <p:txBody>
          <a:bodyPr>
            <a:normAutofit fontScale="90000"/>
          </a:bodyPr>
          <a:lstStyle/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Historie recyklace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95911" y="98113"/>
            <a:ext cx="1051891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" dirty="0"/>
              <a:t>https://www.chlupaci.cz/kost-na-mate/</a:t>
            </a:r>
          </a:p>
        </p:txBody>
      </p:sp>
      <p:pic>
        <p:nvPicPr>
          <p:cNvPr id="11" name="Picture 2" descr="D:\ADMIN\Desktop\recyklace 2022\IMG_20221107_194706k.jpg">
            <a:extLst>
              <a:ext uri="{FF2B5EF4-FFF2-40B4-BE49-F238E27FC236}">
                <a16:creationId xmlns:a16="http://schemas.microsoft.com/office/drawing/2014/main" id="{682B8685-A073-C3C1-246F-24D4B76F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28" y="-5005"/>
            <a:ext cx="3394472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a 31">
            <a:extLst>
              <a:ext uri="{FF2B5EF4-FFF2-40B4-BE49-F238E27FC236}">
                <a16:creationId xmlns:a16="http://schemas.microsoft.com/office/drawing/2014/main" id="{6F3D9F15-6530-0C87-B279-F95345265DEC}"/>
              </a:ext>
            </a:extLst>
          </p:cNvPr>
          <p:cNvSpPr/>
          <p:nvPr/>
        </p:nvSpPr>
        <p:spPr>
          <a:xfrm>
            <a:off x="8356038" y="3543300"/>
            <a:ext cx="701279" cy="118824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9A0E7E3-9EE0-E6BD-AA62-C2B3DF0D1528}"/>
              </a:ext>
            </a:extLst>
          </p:cNvPr>
          <p:cNvSpPr txBox="1">
            <a:spLocks/>
          </p:cNvSpPr>
          <p:nvPr/>
        </p:nvSpPr>
        <p:spPr bwMode="auto">
          <a:xfrm>
            <a:off x="332059" y="1191859"/>
            <a:ext cx="5130818" cy="18907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cs-CZ" altLang="en-US" sz="1800" dirty="0">
                <a:solidFill>
                  <a:schemeClr val="tx1"/>
                </a:solidFill>
              </a:rPr>
              <a:t>V 20. Století relativně klesly ceny věcí, proto klesl i stupeň recyklace, výjimkou jsou doby nedostatku - 1 a 2. sv. válka = recyklace skoro 100% (</a:t>
            </a:r>
            <a:r>
              <a:rPr lang="cs-CZ" altLang="cs-CZ" sz="1800" dirty="0">
                <a:solidFill>
                  <a:schemeClr val="tx1"/>
                </a:solidFill>
              </a:rPr>
              <a:t>papír, kovy, sklo a oleje…)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s://pictures.abebooks.com/inventory/31170300586.jpg">
            <a:extLst>
              <a:ext uri="{FF2B5EF4-FFF2-40B4-BE49-F238E27FC236}">
                <a16:creationId xmlns:a16="http://schemas.microsoft.com/office/drawing/2014/main" id="{52BBA023-6BA0-475D-5EE6-628F3CD1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" y="2342491"/>
            <a:ext cx="4573856" cy="19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30">
            <a:extLst>
              <a:ext uri="{FF2B5EF4-FFF2-40B4-BE49-F238E27FC236}">
                <a16:creationId xmlns:a16="http://schemas.microsoft.com/office/drawing/2014/main" id="{F7EE3B70-7040-AC89-EA78-951FCE64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981" y="4331046"/>
            <a:ext cx="3661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dirty="0"/>
              <a:t>Bankovka s obsahem starých hadrů  (KL, Buchenwald 1942?)</a:t>
            </a:r>
          </a:p>
        </p:txBody>
      </p:sp>
    </p:spTree>
    <p:extLst>
      <p:ext uri="{BB962C8B-B14F-4D97-AF65-F5344CB8AC3E}">
        <p14:creationId xmlns:p14="http://schemas.microsoft.com/office/powerpoint/2010/main" val="39358299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91435"/>
            <a:ext cx="6635361" cy="280939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u="sng" dirty="0"/>
              <a:t>Recyklace může probíhat změnou:</a:t>
            </a:r>
          </a:p>
          <a:p>
            <a:pPr>
              <a:defRPr/>
            </a:pPr>
            <a:r>
              <a:rPr lang="cs-CZ" b="1" dirty="0"/>
              <a:t>Statutu: Společenský – domácí – pracovní – jednorázový</a:t>
            </a:r>
          </a:p>
          <a:p>
            <a:pPr>
              <a:defRPr/>
            </a:pPr>
            <a:r>
              <a:rPr lang="cs-CZ" b="1" dirty="0"/>
              <a:t>Funkce: Oděv </a:t>
            </a:r>
            <a:r>
              <a:rPr lang="cs-CZ" b="1" dirty="0" smtClean="0"/>
              <a:t>– Změny </a:t>
            </a:r>
            <a:r>
              <a:rPr lang="cs-CZ" b="1" dirty="0"/>
              <a:t>funkčnosti oděvu (přešití, párání svetru, úprava velikosti…)  - čistící textilie – palivo</a:t>
            </a:r>
          </a:p>
          <a:p>
            <a:pPr>
              <a:defRPr/>
            </a:pPr>
            <a:r>
              <a:rPr lang="cs-CZ" b="1" dirty="0"/>
              <a:t>Uživatele: já - předání potřebným (reálné v rámci ČR jen u dětského oblečení)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altLang="cs-CZ" i="1" dirty="0">
                <a:solidFill>
                  <a:srgbClr val="C00000"/>
                </a:solidFill>
              </a:rPr>
              <a:t>Dnes méně obvyklé – textilie už nevydrží tak dlouho a díky nízké ceně chybí motivace …</a:t>
            </a:r>
          </a:p>
          <a:p>
            <a:pPr>
              <a:defRPr/>
            </a:pPr>
            <a:endParaRPr lang="cs-CZ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 smtClean="0">
                <a:solidFill>
                  <a:schemeClr val="accent1"/>
                </a:solidFill>
              </a:rPr>
              <a:t>Ideální „recyklace“ – prodloužení užívání 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Obrázek 4" descr="161000-original-5b8ti.jpg">
            <a:extLst>
              <a:ext uri="{FF2B5EF4-FFF2-40B4-BE49-F238E27FC236}">
                <a16:creationId xmlns:a16="http://schemas.microsoft.com/office/drawing/2014/main" id="{9C15DA36-8C70-CD48-1634-99A3396E4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26" y="1581833"/>
            <a:ext cx="2404965" cy="30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57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23386"/>
            <a:ext cx="8600751" cy="280939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cs-CZ" b="1" dirty="0"/>
              <a:t>Globální trh s recyklací textilu dosáhl v roce 2021 hodnoty 5,02 miliardy USD. </a:t>
            </a:r>
          </a:p>
          <a:p>
            <a:pPr>
              <a:buFontTx/>
              <a:buNone/>
              <a:defRPr/>
            </a:pPr>
            <a:r>
              <a:rPr lang="pl-PL" b="1" dirty="0"/>
              <a:t>Do roku 2027 dosáhne trh 5,86 miliardy USD, přičemž v letech 2022-2027 bude vykazovat růst 2,6 %</a:t>
            </a:r>
            <a:endParaRPr lang="cs-CZ" altLang="cs-CZ" sz="1600" dirty="0">
              <a:solidFill>
                <a:srgbClr val="C00000"/>
              </a:solidFill>
            </a:endParaRPr>
          </a:p>
          <a:p>
            <a:endParaRPr lang="cs-CZ" altLang="cs-CZ" dirty="0">
              <a:solidFill>
                <a:srgbClr val="C00000"/>
              </a:solidFill>
            </a:endParaRPr>
          </a:p>
          <a:p>
            <a:r>
              <a:rPr lang="cs-CZ" altLang="cs-CZ" sz="1600" dirty="0" smtClean="0">
                <a:solidFill>
                  <a:srgbClr val="C00000"/>
                </a:solidFill>
              </a:rPr>
              <a:t>V </a:t>
            </a:r>
            <a:r>
              <a:rPr lang="cs-CZ" altLang="cs-CZ" sz="1600" dirty="0">
                <a:solidFill>
                  <a:srgbClr val="C00000"/>
                </a:solidFill>
              </a:rPr>
              <a:t>současné době recyklujeme globálně metodou „z textilu zase textil“ cca 1% textilního odpadu a metodou „z textilu jednorázový produkt“ cca 4%.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16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Potenciál recyklace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BDFCDF-9AB9-E71D-5473-0F91FC98C2D1}"/>
              </a:ext>
            </a:extLst>
          </p:cNvPr>
          <p:cNvSpPr txBox="1"/>
          <p:nvPr/>
        </p:nvSpPr>
        <p:spPr>
          <a:xfrm>
            <a:off x="2768940" y="2182550"/>
            <a:ext cx="569612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800" dirty="0"/>
              <a:t>(https://www.researchandmarkets.com/</a:t>
            </a:r>
            <a:r>
              <a:rPr lang="cs-CZ" sz="800" dirty="0" err="1"/>
              <a:t>reports</a:t>
            </a:r>
            <a:r>
              <a:rPr lang="cs-CZ" sz="800" dirty="0"/>
              <a:t>/5547106/textile-recycling-market-</a:t>
            </a:r>
            <a:r>
              <a:rPr lang="cs-CZ" sz="800" dirty="0" err="1"/>
              <a:t>global</a:t>
            </a:r>
            <a:r>
              <a:rPr lang="cs-CZ" sz="800" dirty="0"/>
              <a:t>-</a:t>
            </a:r>
            <a:r>
              <a:rPr lang="cs-CZ" sz="800" dirty="0" err="1"/>
              <a:t>industry-trends</a:t>
            </a:r>
            <a:r>
              <a:rPr lang="cs-CZ" sz="800" dirty="0"/>
              <a:t>)</a:t>
            </a:r>
            <a:endParaRPr lang="cs-CZ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898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544FD6D-F5A5-4DB1-3C4C-2F15C406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702"/>
            <a:ext cx="9144000" cy="41387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17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432001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Recyklace textilu v ČR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10" name="Obdélník 24">
            <a:extLst>
              <a:ext uri="{FF2B5EF4-FFF2-40B4-BE49-F238E27FC236}">
                <a16:creationId xmlns:a16="http://schemas.microsoft.com/office/drawing/2014/main" id="{F1F2ABD5-BD65-45C1-0AB6-2FED0C9E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7" y="4938423"/>
            <a:ext cx="42311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50" dirty="0"/>
              <a:t>https://www.idnes.cz/ekonomika/domaci/recyklace-textilu-stare-obleceni-indie.A170725_2340789_ekonomika_rts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859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88" y="1322420"/>
            <a:ext cx="8600751" cy="280939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cs-CZ" b="1" dirty="0"/>
              <a:t>Je použitý textil odpad </a:t>
            </a:r>
            <a:r>
              <a:rPr lang="cs-CZ" b="1" dirty="0" smtClean="0"/>
              <a:t>?</a:t>
            </a:r>
          </a:p>
          <a:p>
            <a:pPr>
              <a:buFontTx/>
              <a:buNone/>
              <a:defRPr/>
            </a:pPr>
            <a:endParaRPr lang="cs-CZ" b="1" dirty="0"/>
          </a:p>
          <a:p>
            <a:pPr>
              <a:buFontTx/>
              <a:buNone/>
              <a:defRPr/>
            </a:pPr>
            <a:r>
              <a:rPr lang="cs-CZ" dirty="0"/>
              <a:t>Podle mne jednoznačně </a:t>
            </a:r>
            <a:r>
              <a:rPr lang="cs-CZ" b="1" dirty="0"/>
              <a:t>ANO</a:t>
            </a:r>
            <a:r>
              <a:rPr lang="cs-CZ" dirty="0"/>
              <a:t>, ale jen do okamžiku, než si přečetl zákon o odpadech, kde je odpad definován a „proklet“. Textilie jako odpad už nemůže nikdy být použita, že ji nesmíme nikam odvážet a že musí být přísně evidována… </a:t>
            </a:r>
            <a:endParaRPr lang="cs-CZ" dirty="0" smtClean="0"/>
          </a:p>
          <a:p>
            <a:pPr>
              <a:buFontTx/>
              <a:buNone/>
              <a:defRPr/>
            </a:pPr>
            <a:endParaRPr lang="cs-CZ" dirty="0"/>
          </a:p>
          <a:p>
            <a:pPr>
              <a:buFontTx/>
              <a:buNone/>
              <a:defRPr/>
            </a:pPr>
            <a:r>
              <a:rPr lang="cs-CZ" dirty="0"/>
              <a:t>Budu se držet termínu „textilní odpad“, ale pro úředníky by to měl být výhradně „použitý textil“</a:t>
            </a:r>
          </a:p>
          <a:p>
            <a:pPr>
              <a:buFontTx/>
              <a:buNone/>
              <a:defRPr/>
            </a:pPr>
            <a:r>
              <a:rPr lang="cs-CZ" i="1" dirty="0"/>
              <a:t>Možná nové termíny: před recyklací „</a:t>
            </a:r>
            <a:r>
              <a:rPr lang="cs-CZ" i="1" dirty="0" err="1"/>
              <a:t>precyklát</a:t>
            </a:r>
            <a:r>
              <a:rPr lang="cs-CZ" i="1" dirty="0"/>
              <a:t>“  - a po recyklaci  „</a:t>
            </a:r>
            <a:r>
              <a:rPr lang="cs-CZ" i="1" dirty="0" err="1"/>
              <a:t>cyklát</a:t>
            </a:r>
            <a:r>
              <a:rPr lang="cs-CZ" i="1" dirty="0"/>
              <a:t>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18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Textilní odpad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661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627865"/>
            <a:ext cx="8600751" cy="280939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cs-CZ" b="1" dirty="0"/>
              <a:t>Co je textilní odpad</a:t>
            </a:r>
            <a:r>
              <a:rPr lang="cs-CZ" b="1" dirty="0" smtClean="0"/>
              <a:t>?</a:t>
            </a:r>
          </a:p>
          <a:p>
            <a:pPr>
              <a:buFontTx/>
              <a:buNone/>
              <a:defRPr/>
            </a:pPr>
            <a:endParaRPr lang="cs-CZ" i="1" dirty="0"/>
          </a:p>
          <a:p>
            <a:pPr marL="0" indent="0">
              <a:buNone/>
              <a:defRPr/>
            </a:pPr>
            <a:r>
              <a:rPr lang="cs-CZ" dirty="0"/>
              <a:t>Z ekologického hlediska všechny výrobky a materiály s obsahem textilních vláken, které nejsou dále využívány k původnímu účelu</a:t>
            </a:r>
          </a:p>
          <a:p>
            <a:pPr marL="0" indent="0">
              <a:buNone/>
              <a:defRPr/>
            </a:pPr>
            <a:r>
              <a:rPr lang="cs-CZ" dirty="0"/>
              <a:t>Příklady: oděvy, bytové textilie, odpady z výroby textilií, </a:t>
            </a:r>
            <a:r>
              <a:rPr lang="cs-CZ" dirty="0" err="1"/>
              <a:t>agrotextilie</a:t>
            </a:r>
            <a:r>
              <a:rPr lang="cs-CZ" dirty="0"/>
              <a:t>, </a:t>
            </a:r>
            <a:r>
              <a:rPr lang="cs-CZ" dirty="0" err="1"/>
              <a:t>autoplachty</a:t>
            </a:r>
            <a:r>
              <a:rPr lang="cs-CZ" dirty="0"/>
              <a:t> a textilie z interiéru aut, zdravotnické textilie, hygienické zboží …</a:t>
            </a:r>
          </a:p>
          <a:p>
            <a:pPr marL="0" indent="0">
              <a:buNone/>
              <a:defRPr/>
            </a:pPr>
            <a:r>
              <a:rPr lang="cs-CZ" dirty="0"/>
              <a:t>Tedy vše co je s obsahem vláken vyrobeno, mimo textilií určených i cílenému rozkladu jako jsou např. některé geotextilie, vstřebatelný chirurgický materiál…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19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Textilní odpad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611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b="1" dirty="0"/>
              <a:t>Stávající zdroje = charitativní kontejnery + průmyslový odpad</a:t>
            </a:r>
            <a:endParaRPr lang="cs-CZ" dirty="0"/>
          </a:p>
          <a:p>
            <a:pPr marL="257175" indent="-257175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altLang="cs-CZ" sz="1600" u="sng" dirty="0"/>
          </a:p>
          <a:p>
            <a:pPr marL="257175" indent="-257175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altLang="cs-CZ" sz="1600" u="sng" dirty="0"/>
              <a:t>Průmyslový:  </a:t>
            </a:r>
            <a:r>
              <a:rPr lang="cs-CZ" altLang="cs-CZ" sz="1600" dirty="0"/>
              <a:t>kusy nití, vlákna, tkaniny, netkané textilie, odstřižky - nekolísající kvalita, větší množství stejné textilie, často nebarvené, </a:t>
            </a:r>
            <a:r>
              <a:rPr lang="cs-CZ" altLang="cs-CZ" sz="1600" dirty="0" err="1"/>
              <a:t>nesměsované</a:t>
            </a:r>
            <a:r>
              <a:rPr lang="cs-CZ" altLang="cs-CZ" sz="1600" dirty="0"/>
              <a:t>, bez zipů, knoflíků…</a:t>
            </a:r>
          </a:p>
          <a:p>
            <a:pPr marL="257175" indent="-257175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altLang="cs-CZ" sz="16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cs-CZ" sz="1600" u="sng" dirty="0"/>
              <a:t>Soukromý</a:t>
            </a:r>
            <a:r>
              <a:rPr lang="cs-CZ" sz="1600" dirty="0"/>
              <a:t>: oděvy, bytové textilie… - </a:t>
            </a:r>
            <a:r>
              <a:rPr lang="cs-CZ" altLang="cs-CZ" sz="1600" dirty="0"/>
              <a:t>Kolísající kvalita, stejný jen jeden kus, barvené, potištěné, směsi vláken, zipy, knoflíky … </a:t>
            </a:r>
            <a:r>
              <a:rPr lang="cs-CZ" sz="1600" i="1" dirty="0"/>
              <a:t>(dnešní odpad je charitativní, vypraný, vyžehlený, připravený pro další nošení)</a:t>
            </a:r>
            <a:endParaRPr lang="cs-CZ" altLang="cs-CZ" sz="1600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20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Sběr textilního odpadu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368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Recyklace textilií</a:t>
            </a:r>
          </a:p>
          <a:p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404400" y="577261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800" dirty="0">
                <a:solidFill>
                  <a:schemeClr val="accent1"/>
                </a:solidFill>
              </a:rPr>
              <a:t>Textile jako </a:t>
            </a:r>
            <a:r>
              <a:rPr lang="cs-CZ" sz="2800" dirty="0" err="1">
                <a:solidFill>
                  <a:schemeClr val="accent1"/>
                </a:solidFill>
              </a:rPr>
              <a:t>ekoproblém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4BDC077D-C528-C409-E091-3365FC3EC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095885"/>
            <a:ext cx="56568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700" dirty="0">
                <a:solidFill>
                  <a:schemeClr val="tx1"/>
                </a:solidFill>
              </a:rPr>
              <a:t>Nárůst populace a spotřeby </a:t>
            </a:r>
            <a:endParaRPr lang="en-US" altLang="cs-CZ" sz="27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FDA94B3-3C57-7467-CDFD-DD6A6ACFD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0900"/>
              </p:ext>
            </p:extLst>
          </p:nvPr>
        </p:nvGraphicFramePr>
        <p:xfrm>
          <a:off x="47133" y="1319408"/>
          <a:ext cx="4524867" cy="250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f" r:id="rId3" imgW="4676851" imgH="2590800" progId="">
                  <p:embed/>
                </p:oleObj>
              </mc:Choice>
              <mc:Fallback>
                <p:oleObj name="Graf" r:id="rId3" imgW="4676851" imgH="259080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3" y="1319408"/>
                        <a:ext cx="4524867" cy="250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94511AF-B3C5-EB8D-68D3-F60464580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3471"/>
              </p:ext>
            </p:extLst>
          </p:nvPr>
        </p:nvGraphicFramePr>
        <p:xfrm>
          <a:off x="4527318" y="1319408"/>
          <a:ext cx="4523930" cy="250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f" r:id="rId5" imgW="4676851" imgH="2590800" progId="">
                  <p:embed/>
                </p:oleObj>
              </mc:Choice>
              <mc:Fallback>
                <p:oleObj name="Graf" r:id="rId5" imgW="4676851" imgH="2590800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318" y="1319408"/>
                        <a:ext cx="4523930" cy="250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7" descr="j0302953">
            <a:extLst>
              <a:ext uri="{FF2B5EF4-FFF2-40B4-BE49-F238E27FC236}">
                <a16:creationId xmlns:a16="http://schemas.microsoft.com/office/drawing/2014/main" id="{8935A01D-9EB1-3A88-D48C-22115D25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85" y="3928110"/>
            <a:ext cx="819887" cy="11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045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pPr hangingPunct="1">
              <a:spcBef>
                <a:spcPct val="20000"/>
              </a:spcBef>
              <a:defRPr/>
            </a:pPr>
            <a:r>
              <a:rPr lang="cs-CZ" sz="1600" i="1" dirty="0"/>
              <a:t>Dle nařízení EU po 2025 = veškerý textilní odpad  = výrazně se zhorší průměrná kvalita</a:t>
            </a:r>
          </a:p>
          <a:p>
            <a:pPr hangingPunct="1">
              <a:spcBef>
                <a:spcPct val="20000"/>
              </a:spcBef>
              <a:defRPr/>
            </a:pPr>
            <a:r>
              <a:rPr lang="cs-CZ" sz="1600" i="1" dirty="0"/>
              <a:t>Nárůst objemu: cca 20x více než dnes, ale obsah použitelných textilií výrazně poklesne</a:t>
            </a:r>
          </a:p>
          <a:p>
            <a:pPr hangingPunct="1">
              <a:spcBef>
                <a:spcPct val="20000"/>
              </a:spcBef>
              <a:defRPr/>
            </a:pPr>
            <a:r>
              <a:rPr lang="cs-CZ" sz="1600" i="1" dirty="0"/>
              <a:t>Tedy budou obsaženy: ponožky, koberce, potrhané věci, znečištěné a nevyprané textilií, bakteriologicky  kontaminované, </a:t>
            </a:r>
            <a:r>
              <a:rPr lang="cs-CZ" sz="1600" i="1" dirty="0" err="1"/>
              <a:t>agrotextilie</a:t>
            </a:r>
            <a:r>
              <a:rPr lang="cs-CZ" sz="1600" i="1" dirty="0"/>
              <a:t>, bytové textilie, potahové látky ...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21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Sběr textilního odpadu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538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1" y="1805272"/>
            <a:ext cx="4045680" cy="2809390"/>
          </a:xfrm>
        </p:spPr>
        <p:txBody>
          <a:bodyPr>
            <a:noAutofit/>
          </a:bodyPr>
          <a:lstStyle/>
          <a:p>
            <a:r>
              <a:rPr lang="cs-CZ" altLang="cs-CZ" b="1" dirty="0"/>
              <a:t>sběr</a:t>
            </a:r>
          </a:p>
          <a:p>
            <a:r>
              <a:rPr lang="cs-CZ" altLang="cs-CZ" b="1" dirty="0"/>
              <a:t>transport</a:t>
            </a:r>
          </a:p>
          <a:p>
            <a:r>
              <a:rPr lang="cs-CZ" altLang="cs-CZ" b="1" dirty="0"/>
              <a:t>třídění</a:t>
            </a:r>
          </a:p>
          <a:p>
            <a:r>
              <a:rPr lang="cs-CZ" altLang="cs-CZ" b="1" dirty="0"/>
              <a:t>Jen pro něco: mechanické a chemické recyklační procesy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22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Postup recyklace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1C12E0-C8EC-8B7B-56D7-EF28D22E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011" y="1425909"/>
            <a:ext cx="2549128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WINDOWS\Application Data\Microsoft\Media Catalog\Downloaded Clips\cl0\HH01415_.wmf">
            <a:extLst>
              <a:ext uri="{FF2B5EF4-FFF2-40B4-BE49-F238E27FC236}">
                <a16:creationId xmlns:a16="http://schemas.microsoft.com/office/drawing/2014/main" id="{078DE7F2-0DFF-FD3C-AAB9-77678B0A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96" y="3769708"/>
            <a:ext cx="1143000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WINDOWS\Application Data\Microsoft\Media Catalog\Downloaded Clips\cl0\SL00392_.wmf">
            <a:extLst>
              <a:ext uri="{FF2B5EF4-FFF2-40B4-BE49-F238E27FC236}">
                <a16:creationId xmlns:a16="http://schemas.microsoft.com/office/drawing/2014/main" id="{560AFF97-A66B-3220-28A9-3CA93113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24" y="1157699"/>
            <a:ext cx="1527572" cy="11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WINDOWS\Application Data\Microsoft\Media Catalog\Downloaded Clips\cl0\SL00401_.wmf">
            <a:extLst>
              <a:ext uri="{FF2B5EF4-FFF2-40B4-BE49-F238E27FC236}">
                <a16:creationId xmlns:a16="http://schemas.microsoft.com/office/drawing/2014/main" id="{0E01D708-5EE5-0BBE-DC9C-8F13250F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39" y="4114022"/>
            <a:ext cx="1143000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041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24" y="1467432"/>
            <a:ext cx="8600751" cy="2809390"/>
          </a:xfrm>
        </p:spPr>
        <p:txBody>
          <a:bodyPr>
            <a:noAutofit/>
          </a:bodyPr>
          <a:lstStyle/>
          <a:p>
            <a:r>
              <a:rPr lang="cs-CZ" altLang="cs-CZ" dirty="0"/>
              <a:t>Dnes nejběžnější metoda „využití“ textilního odpadu</a:t>
            </a:r>
          </a:p>
          <a:p>
            <a:r>
              <a:rPr lang="cs-CZ" altLang="cs-CZ" sz="1600" dirty="0"/>
              <a:t>Prezentováno jako „charitativní“ (</a:t>
            </a:r>
            <a:r>
              <a:rPr lang="pl-PL" altLang="cs-CZ" sz="1600" dirty="0"/>
              <a:t>dobrovolné dobročinné pomoc trpícím lidem) </a:t>
            </a:r>
            <a:r>
              <a:rPr lang="cs-CZ" altLang="cs-CZ" sz="1600" dirty="0"/>
              <a:t>– zejména při sběru od obyvatelstva</a:t>
            </a:r>
          </a:p>
          <a:p>
            <a:r>
              <a:rPr lang="cs-CZ" altLang="cs-CZ" sz="1600" dirty="0"/>
              <a:t>Reálně jde o komerční přeprodej – města si nechávají platit za umístění kontejnerů, obsah kontejnerů je přeprodáván ke třídění, vytříděné textilie jsou dle kvality, stáří a velikostí distribuovány do evropských secondhandů, nebo do Afriky či Latinské Ameriky. (40%) Případně na střední východ, kde bývá i opravován. Textilie z bavlny jsou využívány jako úklidové hadry. (20%) Další část textilií je rozemleta a používána jako izolace nebo textilní výplň. (20%) Zbytek textilií se skládkuje nebo spaluje. (20%) (ČR 2022)</a:t>
            </a:r>
          </a:p>
          <a:p>
            <a:r>
              <a:rPr lang="cs-CZ" altLang="cs-CZ" sz="1600" dirty="0">
                <a:solidFill>
                  <a:srgbClr val="FF0000"/>
                </a:solidFill>
              </a:rPr>
              <a:t>Konkrétní procenta využití odpadu jsou závislá na původu a kvalitě odpadu.</a:t>
            </a:r>
          </a:p>
          <a:p>
            <a:endParaRPr lang="cs-CZ" altLang="cs-CZ" sz="1600" dirty="0"/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23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Opětovné oděvní využití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FB9DBC-013F-2C55-01C9-3A625418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85" y="8692"/>
            <a:ext cx="1774515" cy="17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980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94" y="1004516"/>
            <a:ext cx="8600751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dirty="0">
                <a:solidFill>
                  <a:srgbClr val="C00000"/>
                </a:solidFill>
              </a:rPr>
              <a:t>Obvykle přeprodej směrem na jih nebo  východ (vždy ve směru klesajícího DPH)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24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54980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Opětovné oděvní využití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ECAB2B-F438-4D51-A299-5050DA5D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58" y="1530862"/>
            <a:ext cx="1744266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45">
            <a:extLst>
              <a:ext uri="{FF2B5EF4-FFF2-40B4-BE49-F238E27FC236}">
                <a16:creationId xmlns:a16="http://schemas.microsoft.com/office/drawing/2014/main" id="{1281A300-BEA4-CAF0-B5EC-A3330F7C99E7}"/>
              </a:ext>
            </a:extLst>
          </p:cNvPr>
          <p:cNvGrpSpPr>
            <a:grpSpLocks/>
          </p:cNvGrpSpPr>
          <p:nvPr/>
        </p:nvGrpSpPr>
        <p:grpSpPr bwMode="auto">
          <a:xfrm>
            <a:off x="3886232" y="2464087"/>
            <a:ext cx="3169444" cy="1556147"/>
            <a:chOff x="4572000" y="3429000"/>
            <a:chExt cx="4225638" cy="207397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ECB8E1E-9306-DE2D-11D3-DBE14DC6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1345318" cy="200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90567467-2933-FE0A-CFFA-5EAB32D78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501008"/>
              <a:ext cx="1345318" cy="200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37F4C73-0071-4E77-AA44-C997ECEC8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6927">
              <a:off x="7746270" y="4192076"/>
              <a:ext cx="740106" cy="74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F82D4F5-D7FE-7477-C492-923B24322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6927">
              <a:off x="6162094" y="3938500"/>
              <a:ext cx="740106" cy="74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Přímá spojovací čára 40">
              <a:extLst>
                <a:ext uri="{FF2B5EF4-FFF2-40B4-BE49-F238E27FC236}">
                  <a16:creationId xmlns:a16="http://schemas.microsoft.com/office/drawing/2014/main" id="{683C6F17-414F-BB00-77FE-7B8C456E8E67}"/>
                </a:ext>
              </a:extLst>
            </p:cNvPr>
            <p:cNvCxnSpPr/>
            <p:nvPr/>
          </p:nvCxnSpPr>
          <p:spPr>
            <a:xfrm>
              <a:off x="5651427" y="4293815"/>
              <a:ext cx="36033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41">
              <a:extLst>
                <a:ext uri="{FF2B5EF4-FFF2-40B4-BE49-F238E27FC236}">
                  <a16:creationId xmlns:a16="http://schemas.microsoft.com/office/drawing/2014/main" id="{09AA8470-4D91-0EBD-0739-15A53BC16D02}"/>
                </a:ext>
              </a:extLst>
            </p:cNvPr>
            <p:cNvCxnSpPr/>
            <p:nvPr/>
          </p:nvCxnSpPr>
          <p:spPr>
            <a:xfrm>
              <a:off x="7019759" y="4293815"/>
              <a:ext cx="36033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42">
              <a:extLst>
                <a:ext uri="{FF2B5EF4-FFF2-40B4-BE49-F238E27FC236}">
                  <a16:creationId xmlns:a16="http://schemas.microsoft.com/office/drawing/2014/main" id="{B7C45C0A-D036-81C8-60C5-501FF0E0196D}"/>
                </a:ext>
              </a:extLst>
            </p:cNvPr>
            <p:cNvCxnSpPr/>
            <p:nvPr/>
          </p:nvCxnSpPr>
          <p:spPr>
            <a:xfrm flipH="1">
              <a:off x="5859376" y="4149415"/>
              <a:ext cx="9524" cy="2792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43">
              <a:extLst>
                <a:ext uri="{FF2B5EF4-FFF2-40B4-BE49-F238E27FC236}">
                  <a16:creationId xmlns:a16="http://schemas.microsoft.com/office/drawing/2014/main" id="{D2BF0D0B-4441-D6CA-07EA-6E8F36B8809E}"/>
                </a:ext>
              </a:extLst>
            </p:cNvPr>
            <p:cNvCxnSpPr/>
            <p:nvPr/>
          </p:nvCxnSpPr>
          <p:spPr>
            <a:xfrm>
              <a:off x="7019759" y="4436629"/>
              <a:ext cx="36033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5" descr="Second Hand Clothing Stock Illustrations – 489 Second Hand Clothing Stock  Illustrations, Vectors &amp; Clipart - Dreamstime">
            <a:extLst>
              <a:ext uri="{FF2B5EF4-FFF2-40B4-BE49-F238E27FC236}">
                <a16:creationId xmlns:a16="http://schemas.microsoft.com/office/drawing/2014/main" id="{79572BA3-8A7A-412D-9E11-D07DB735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9" y="2195007"/>
            <a:ext cx="2672954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E57159F-09E8-B6E6-483A-6B0A5583F0AA}"/>
              </a:ext>
            </a:extLst>
          </p:cNvPr>
          <p:cNvSpPr txBox="1">
            <a:spLocks/>
          </p:cNvSpPr>
          <p:nvPr/>
        </p:nvSpPr>
        <p:spPr>
          <a:xfrm>
            <a:off x="708454" y="4198828"/>
            <a:ext cx="6858000" cy="5941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57175" indent="-257175" hangingPunct="1">
              <a:spcBef>
                <a:spcPct val="20000"/>
              </a:spcBef>
              <a:defRPr/>
            </a:pPr>
            <a:r>
              <a:rPr lang="cs-CZ" sz="2400" dirty="0">
                <a:solidFill>
                  <a:schemeClr val="tx1"/>
                </a:solidFill>
              </a:rPr>
              <a:t>Např. z Francii 40 % sesbíraného textilu do Afriky</a:t>
            </a:r>
          </a:p>
        </p:txBody>
      </p:sp>
      <p:sp>
        <p:nvSpPr>
          <p:cNvPr id="19" name="TextovéPole 23">
            <a:extLst>
              <a:ext uri="{FF2B5EF4-FFF2-40B4-BE49-F238E27FC236}">
                <a16:creationId xmlns:a16="http://schemas.microsoft.com/office/drawing/2014/main" id="{36FF2FA2-F71D-3A85-BFA1-85A831C0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42" y="1560307"/>
            <a:ext cx="4625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dirty="0"/>
              <a:t>Tzv. REUSE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354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02270"/>
            <a:ext cx="4319999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dirty="0"/>
              <a:t>Velmi špatné reference: obří skládky, spalování, neznámé % využití … </a:t>
            </a:r>
          </a:p>
          <a:p>
            <a:pPr marL="114300" indent="0">
              <a:buNone/>
            </a:pPr>
            <a:endParaRPr lang="cs-CZ" alt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altLang="cs-CZ" dirty="0"/>
          </a:p>
          <a:p>
            <a:pPr marL="114300" indent="0">
              <a:buNone/>
            </a:pPr>
            <a:endParaRPr lang="cs-CZ" altLang="cs-CZ" dirty="0"/>
          </a:p>
          <a:p>
            <a:pPr marL="114300" indent="0">
              <a:buNone/>
            </a:pPr>
            <a:r>
              <a:rPr lang="cs-CZ" altLang="cs-CZ" dirty="0"/>
              <a:t>Často jde o poslání skutečného dopadu, jehož využití je už nemožné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Opětovné oděvní využití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AD617-1E83-26A2-2EDD-5BC15D88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2392"/>
            <a:ext cx="4050506" cy="40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6E24C47-2391-D313-14AD-1F8E95D3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2447330"/>
            <a:ext cx="1008460" cy="15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1195065-E089-F13F-F658-D17F4225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073">
            <a:off x="2255044" y="2667594"/>
            <a:ext cx="554831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AADB57F-1AD1-ECBB-69BA-E6AE6BF2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77" y="2392561"/>
            <a:ext cx="1009650" cy="15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ovací čára 17">
            <a:extLst>
              <a:ext uri="{FF2B5EF4-FFF2-40B4-BE49-F238E27FC236}">
                <a16:creationId xmlns:a16="http://schemas.microsoft.com/office/drawing/2014/main" id="{FC108D0C-6BF5-5D57-7115-B2CB81DF09D5}"/>
              </a:ext>
            </a:extLst>
          </p:cNvPr>
          <p:cNvCxnSpPr/>
          <p:nvPr/>
        </p:nvCxnSpPr>
        <p:spPr>
          <a:xfrm>
            <a:off x="1878806" y="2986682"/>
            <a:ext cx="26908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8">
            <a:extLst>
              <a:ext uri="{FF2B5EF4-FFF2-40B4-BE49-F238E27FC236}">
                <a16:creationId xmlns:a16="http://schemas.microsoft.com/office/drawing/2014/main" id="{965B21E7-9741-F1F4-1677-DCA341DA212F}"/>
              </a:ext>
            </a:extLst>
          </p:cNvPr>
          <p:cNvCxnSpPr/>
          <p:nvPr/>
        </p:nvCxnSpPr>
        <p:spPr>
          <a:xfrm flipH="1">
            <a:off x="2033587" y="2879526"/>
            <a:ext cx="7144" cy="2095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9">
            <a:extLst>
              <a:ext uri="{FF2B5EF4-FFF2-40B4-BE49-F238E27FC236}">
                <a16:creationId xmlns:a16="http://schemas.microsoft.com/office/drawing/2014/main" id="{151EE30C-EB6C-DF42-4ECF-C1B198DF81F4}"/>
              </a:ext>
            </a:extLst>
          </p:cNvPr>
          <p:cNvCxnSpPr/>
          <p:nvPr/>
        </p:nvCxnSpPr>
        <p:spPr>
          <a:xfrm>
            <a:off x="2897981" y="2933104"/>
            <a:ext cx="27027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20">
            <a:extLst>
              <a:ext uri="{FF2B5EF4-FFF2-40B4-BE49-F238E27FC236}">
                <a16:creationId xmlns:a16="http://schemas.microsoft.com/office/drawing/2014/main" id="{C704568B-CF58-C4F9-7A9E-25F3507D26E3}"/>
              </a:ext>
            </a:extLst>
          </p:cNvPr>
          <p:cNvCxnSpPr/>
          <p:nvPr/>
        </p:nvCxnSpPr>
        <p:spPr>
          <a:xfrm>
            <a:off x="2897981" y="3041451"/>
            <a:ext cx="27027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21">
            <a:extLst>
              <a:ext uri="{FF2B5EF4-FFF2-40B4-BE49-F238E27FC236}">
                <a16:creationId xmlns:a16="http://schemas.microsoft.com/office/drawing/2014/main" id="{AA84A3EF-8158-A3CC-5975-851D3B8382FE}"/>
              </a:ext>
            </a:extLst>
          </p:cNvPr>
          <p:cNvCxnSpPr/>
          <p:nvPr/>
        </p:nvCxnSpPr>
        <p:spPr>
          <a:xfrm>
            <a:off x="4194572" y="3047404"/>
            <a:ext cx="27027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22">
            <a:extLst>
              <a:ext uri="{FF2B5EF4-FFF2-40B4-BE49-F238E27FC236}">
                <a16:creationId xmlns:a16="http://schemas.microsoft.com/office/drawing/2014/main" id="{A224CE5C-0276-7630-51A0-8C6309E1EC51}"/>
              </a:ext>
            </a:extLst>
          </p:cNvPr>
          <p:cNvCxnSpPr/>
          <p:nvPr/>
        </p:nvCxnSpPr>
        <p:spPr>
          <a:xfrm flipH="1">
            <a:off x="4350544" y="2939057"/>
            <a:ext cx="5953" cy="2095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8744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43486"/>
            <a:ext cx="8600751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sz="1600" dirty="0"/>
              <a:t>Komerční přístup při distribuci nezbytný – pokud něco někomu darujete, tak to pravděpodobně vyhodí. </a:t>
            </a:r>
          </a:p>
          <a:p>
            <a:pPr marL="114300" indent="0">
              <a:buNone/>
            </a:pPr>
            <a:r>
              <a:rPr lang="cs-CZ" altLang="cs-CZ" sz="1600" dirty="0"/>
              <a:t>Pokud si to koupí, tak si toho bude více vážit a bude to skutečně používat. Opětovné oděvní využití ke nejlepší metodou z ekologického hlediska – využíváme textilii k původnímu účelu </a:t>
            </a:r>
          </a:p>
          <a:p>
            <a:endParaRPr lang="cs-CZ" altLang="cs-CZ" sz="1600" dirty="0"/>
          </a:p>
          <a:p>
            <a:pPr marL="114300" indent="0">
              <a:buNone/>
            </a:pPr>
            <a:r>
              <a:rPr lang="cs-CZ" altLang="cs-CZ" sz="1600" dirty="0"/>
              <a:t>Prodlužujeme životní cyklus výrobku a oddalujeme začátek skutečné recyklace.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26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612001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Opětovné oděvní využití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F8A010-67B5-8671-EAED-B04F21D3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1" y="3283719"/>
            <a:ext cx="174426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econd Hand Clothing Stock Illustrations – 489 Second Hand Clothing Stock  Illustrations, Vectors &amp; Clipart - Dreamstime">
            <a:extLst>
              <a:ext uri="{FF2B5EF4-FFF2-40B4-BE49-F238E27FC236}">
                <a16:creationId xmlns:a16="http://schemas.microsoft.com/office/drawing/2014/main" id="{0046E6FB-F0F7-43D2-31D4-4DCCC6E2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1" y="3124201"/>
            <a:ext cx="2672954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2336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24" y="1595814"/>
            <a:ext cx="8600751" cy="2809390"/>
          </a:xfrm>
        </p:spPr>
        <p:txBody>
          <a:bodyPr>
            <a:noAutofit/>
          </a:bodyPr>
          <a:lstStyle/>
          <a:p>
            <a:r>
              <a:rPr lang="cs-CZ" altLang="cs-CZ" b="1" dirty="0"/>
              <a:t>Materiálová recyklace </a:t>
            </a:r>
            <a:r>
              <a:rPr lang="cs-CZ" altLang="cs-CZ" dirty="0"/>
              <a:t>= využití odpadu po funkční stránce</a:t>
            </a:r>
          </a:p>
          <a:p>
            <a:r>
              <a:rPr lang="cs-CZ" altLang="cs-CZ" b="1" dirty="0"/>
              <a:t>Energetická recyklace </a:t>
            </a:r>
            <a:r>
              <a:rPr lang="cs-CZ" altLang="cs-CZ" dirty="0"/>
              <a:t>= spalování</a:t>
            </a:r>
          </a:p>
          <a:p>
            <a:r>
              <a:rPr lang="cs-CZ" altLang="cs-CZ" dirty="0"/>
              <a:t>Spalování je selhání systému. V legislativě povoleno, pokud není jiná možnost. Vždy je možné recyklovat, ale ne vždy je recyklace ekonomicky zajímavá.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27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Metody recyklace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Obrázek 24">
            <a:extLst>
              <a:ext uri="{FF2B5EF4-FFF2-40B4-BE49-F238E27FC236}">
                <a16:creationId xmlns:a16="http://schemas.microsoft.com/office/drawing/2014/main" id="{F162852E-05FA-AE35-B922-C39B8567F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4" y="3069431"/>
            <a:ext cx="3431381" cy="193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5">
            <a:extLst>
              <a:ext uri="{FF2B5EF4-FFF2-40B4-BE49-F238E27FC236}">
                <a16:creationId xmlns:a16="http://schemas.microsoft.com/office/drawing/2014/main" id="{0F1DE74D-ADF8-68D0-0655-C293C37C1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2895600"/>
            <a:ext cx="1104900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16E9FA0-9D19-65D4-FAFA-38164E64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3327797"/>
            <a:ext cx="110609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32">
            <a:extLst>
              <a:ext uri="{FF2B5EF4-FFF2-40B4-BE49-F238E27FC236}">
                <a16:creationId xmlns:a16="http://schemas.microsoft.com/office/drawing/2014/main" id="{9D4E51F1-F460-D33C-FA5E-CA9DFF74F94A}"/>
              </a:ext>
            </a:extLst>
          </p:cNvPr>
          <p:cNvGrpSpPr>
            <a:grpSpLocks/>
          </p:cNvGrpSpPr>
          <p:nvPr/>
        </p:nvGrpSpPr>
        <p:grpSpPr bwMode="auto">
          <a:xfrm>
            <a:off x="2918223" y="3844529"/>
            <a:ext cx="1229915" cy="1285875"/>
            <a:chOff x="2362954" y="4978082"/>
            <a:chExt cx="1639758" cy="1713963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D62F4AE-0D57-183E-CB48-41F09D40D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954" y="4978082"/>
              <a:ext cx="1639758" cy="171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Volný tvar 31">
              <a:extLst>
                <a:ext uri="{FF2B5EF4-FFF2-40B4-BE49-F238E27FC236}">
                  <a16:creationId xmlns:a16="http://schemas.microsoft.com/office/drawing/2014/main" id="{BF1DE53A-D513-ED33-421C-6A52EB4B7C33}"/>
                </a:ext>
              </a:extLst>
            </p:cNvPr>
            <p:cNvSpPr/>
            <p:nvPr/>
          </p:nvSpPr>
          <p:spPr>
            <a:xfrm rot="19236668">
              <a:off x="2647094" y="6296881"/>
              <a:ext cx="550820" cy="352315"/>
            </a:xfrm>
            <a:custGeom>
              <a:avLst/>
              <a:gdLst>
                <a:gd name="connsiteX0" fmla="*/ 49427 w 378126"/>
                <a:gd name="connsiteY0" fmla="*/ 16476 h 296562"/>
                <a:gd name="connsiteX1" fmla="*/ 49427 w 378126"/>
                <a:gd name="connsiteY1" fmla="*/ 16476 h 296562"/>
                <a:gd name="connsiteX2" fmla="*/ 24713 w 378126"/>
                <a:gd name="connsiteY2" fmla="*/ 90617 h 296562"/>
                <a:gd name="connsiteX3" fmla="*/ 8237 w 378126"/>
                <a:gd name="connsiteY3" fmla="*/ 115330 h 296562"/>
                <a:gd name="connsiteX4" fmla="*/ 0 w 378126"/>
                <a:gd name="connsiteY4" fmla="*/ 140044 h 296562"/>
                <a:gd name="connsiteX5" fmla="*/ 8237 w 378126"/>
                <a:gd name="connsiteY5" fmla="*/ 222422 h 296562"/>
                <a:gd name="connsiteX6" fmla="*/ 16475 w 378126"/>
                <a:gd name="connsiteY6" fmla="*/ 247135 h 296562"/>
                <a:gd name="connsiteX7" fmla="*/ 41189 w 378126"/>
                <a:gd name="connsiteY7" fmla="*/ 263611 h 296562"/>
                <a:gd name="connsiteX8" fmla="*/ 65902 w 378126"/>
                <a:gd name="connsiteY8" fmla="*/ 288325 h 296562"/>
                <a:gd name="connsiteX9" fmla="*/ 115329 w 378126"/>
                <a:gd name="connsiteY9" fmla="*/ 296562 h 296562"/>
                <a:gd name="connsiteX10" fmla="*/ 189470 w 378126"/>
                <a:gd name="connsiteY10" fmla="*/ 288325 h 296562"/>
                <a:gd name="connsiteX11" fmla="*/ 222421 w 378126"/>
                <a:gd name="connsiteY11" fmla="*/ 247135 h 296562"/>
                <a:gd name="connsiteX12" fmla="*/ 238897 w 378126"/>
                <a:gd name="connsiteY12" fmla="*/ 222422 h 296562"/>
                <a:gd name="connsiteX13" fmla="*/ 304800 w 378126"/>
                <a:gd name="connsiteY13" fmla="*/ 255373 h 296562"/>
                <a:gd name="connsiteX14" fmla="*/ 362464 w 378126"/>
                <a:gd name="connsiteY14" fmla="*/ 296562 h 296562"/>
                <a:gd name="connsiteX15" fmla="*/ 362464 w 378126"/>
                <a:gd name="connsiteY15" fmla="*/ 115330 h 296562"/>
                <a:gd name="connsiteX16" fmla="*/ 345989 w 378126"/>
                <a:gd name="connsiteY16" fmla="*/ 90617 h 296562"/>
                <a:gd name="connsiteX17" fmla="*/ 329513 w 378126"/>
                <a:gd name="connsiteY17" fmla="*/ 32952 h 296562"/>
                <a:gd name="connsiteX18" fmla="*/ 321275 w 378126"/>
                <a:gd name="connsiteY18" fmla="*/ 0 h 296562"/>
                <a:gd name="connsiteX19" fmla="*/ 271848 w 378126"/>
                <a:gd name="connsiteY19" fmla="*/ 8238 h 296562"/>
                <a:gd name="connsiteX20" fmla="*/ 238897 w 378126"/>
                <a:gd name="connsiteY20" fmla="*/ 57665 h 296562"/>
                <a:gd name="connsiteX21" fmla="*/ 222421 w 378126"/>
                <a:gd name="connsiteY21" fmla="*/ 82379 h 296562"/>
                <a:gd name="connsiteX22" fmla="*/ 197708 w 378126"/>
                <a:gd name="connsiteY22" fmla="*/ 131806 h 296562"/>
                <a:gd name="connsiteX23" fmla="*/ 123567 w 378126"/>
                <a:gd name="connsiteY23" fmla="*/ 123568 h 296562"/>
                <a:gd name="connsiteX24" fmla="*/ 107092 w 378126"/>
                <a:gd name="connsiteY24" fmla="*/ 98854 h 296562"/>
                <a:gd name="connsiteX25" fmla="*/ 123567 w 378126"/>
                <a:gd name="connsiteY25" fmla="*/ 32952 h 296562"/>
                <a:gd name="connsiteX26" fmla="*/ 115329 w 378126"/>
                <a:gd name="connsiteY26" fmla="*/ 8238 h 296562"/>
                <a:gd name="connsiteX27" fmla="*/ 90616 w 378126"/>
                <a:gd name="connsiteY27" fmla="*/ 24714 h 296562"/>
                <a:gd name="connsiteX28" fmla="*/ 49427 w 378126"/>
                <a:gd name="connsiteY28" fmla="*/ 16476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8126" h="296562">
                  <a:moveTo>
                    <a:pt x="49427" y="16476"/>
                  </a:moveTo>
                  <a:lnTo>
                    <a:pt x="49427" y="16476"/>
                  </a:lnTo>
                  <a:cubicBezTo>
                    <a:pt x="41189" y="41190"/>
                    <a:pt x="34733" y="66570"/>
                    <a:pt x="24713" y="90617"/>
                  </a:cubicBezTo>
                  <a:cubicBezTo>
                    <a:pt x="20905" y="99756"/>
                    <a:pt x="12665" y="106475"/>
                    <a:pt x="8237" y="115330"/>
                  </a:cubicBezTo>
                  <a:cubicBezTo>
                    <a:pt x="4354" y="123097"/>
                    <a:pt x="2746" y="131806"/>
                    <a:pt x="0" y="140044"/>
                  </a:cubicBezTo>
                  <a:cubicBezTo>
                    <a:pt x="2746" y="167503"/>
                    <a:pt x="4041" y="195147"/>
                    <a:pt x="8237" y="222422"/>
                  </a:cubicBezTo>
                  <a:cubicBezTo>
                    <a:pt x="9557" y="231004"/>
                    <a:pt x="11051" y="240355"/>
                    <a:pt x="16475" y="247135"/>
                  </a:cubicBezTo>
                  <a:cubicBezTo>
                    <a:pt x="22660" y="254866"/>
                    <a:pt x="33583" y="257273"/>
                    <a:pt x="41189" y="263611"/>
                  </a:cubicBezTo>
                  <a:cubicBezTo>
                    <a:pt x="50139" y="271069"/>
                    <a:pt x="55256" y="283593"/>
                    <a:pt x="65902" y="288325"/>
                  </a:cubicBezTo>
                  <a:cubicBezTo>
                    <a:pt x="81165" y="295109"/>
                    <a:pt x="98853" y="293816"/>
                    <a:pt x="115329" y="296562"/>
                  </a:cubicBezTo>
                  <a:cubicBezTo>
                    <a:pt x="140043" y="293816"/>
                    <a:pt x="165347" y="294356"/>
                    <a:pt x="189470" y="288325"/>
                  </a:cubicBezTo>
                  <a:cubicBezTo>
                    <a:pt x="221210" y="280390"/>
                    <a:pt x="211226" y="269525"/>
                    <a:pt x="222421" y="247135"/>
                  </a:cubicBezTo>
                  <a:cubicBezTo>
                    <a:pt x="226849" y="238280"/>
                    <a:pt x="233405" y="230660"/>
                    <a:pt x="238897" y="222422"/>
                  </a:cubicBezTo>
                  <a:cubicBezTo>
                    <a:pt x="260865" y="233406"/>
                    <a:pt x="283238" y="243612"/>
                    <a:pt x="304800" y="255373"/>
                  </a:cubicBezTo>
                  <a:cubicBezTo>
                    <a:pt x="319517" y="263400"/>
                    <a:pt x="351296" y="288186"/>
                    <a:pt x="362464" y="296562"/>
                  </a:cubicBezTo>
                  <a:cubicBezTo>
                    <a:pt x="385593" y="227179"/>
                    <a:pt x="380974" y="251074"/>
                    <a:pt x="362464" y="115330"/>
                  </a:cubicBezTo>
                  <a:cubicBezTo>
                    <a:pt x="361126" y="105520"/>
                    <a:pt x="351481" y="98855"/>
                    <a:pt x="345989" y="90617"/>
                  </a:cubicBezTo>
                  <a:cubicBezTo>
                    <a:pt x="320235" y="-12399"/>
                    <a:pt x="353150" y="115680"/>
                    <a:pt x="329513" y="32952"/>
                  </a:cubicBezTo>
                  <a:cubicBezTo>
                    <a:pt x="326403" y="22066"/>
                    <a:pt x="324021" y="10984"/>
                    <a:pt x="321275" y="0"/>
                  </a:cubicBezTo>
                  <a:cubicBezTo>
                    <a:pt x="304799" y="2746"/>
                    <a:pt x="287111" y="1454"/>
                    <a:pt x="271848" y="8238"/>
                  </a:cubicBezTo>
                  <a:cubicBezTo>
                    <a:pt x="241733" y="21623"/>
                    <a:pt x="250270" y="34920"/>
                    <a:pt x="238897" y="57665"/>
                  </a:cubicBezTo>
                  <a:cubicBezTo>
                    <a:pt x="234469" y="66521"/>
                    <a:pt x="226849" y="73523"/>
                    <a:pt x="222421" y="82379"/>
                  </a:cubicBezTo>
                  <a:cubicBezTo>
                    <a:pt x="188310" y="150600"/>
                    <a:pt x="244930" y="60969"/>
                    <a:pt x="197708" y="131806"/>
                  </a:cubicBezTo>
                  <a:cubicBezTo>
                    <a:pt x="172994" y="129060"/>
                    <a:pt x="146936" y="132066"/>
                    <a:pt x="123567" y="123568"/>
                  </a:cubicBezTo>
                  <a:cubicBezTo>
                    <a:pt x="114262" y="120184"/>
                    <a:pt x="108320" y="108678"/>
                    <a:pt x="107092" y="98854"/>
                  </a:cubicBezTo>
                  <a:cubicBezTo>
                    <a:pt x="105284" y="84392"/>
                    <a:pt x="118187" y="49092"/>
                    <a:pt x="123567" y="32952"/>
                  </a:cubicBezTo>
                  <a:cubicBezTo>
                    <a:pt x="120821" y="24714"/>
                    <a:pt x="123753" y="10344"/>
                    <a:pt x="115329" y="8238"/>
                  </a:cubicBezTo>
                  <a:cubicBezTo>
                    <a:pt x="105724" y="5837"/>
                    <a:pt x="98222" y="18376"/>
                    <a:pt x="90616" y="24714"/>
                  </a:cubicBezTo>
                  <a:cubicBezTo>
                    <a:pt x="81666" y="32172"/>
                    <a:pt x="56292" y="17849"/>
                    <a:pt x="49427" y="164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050"/>
            </a:p>
          </p:txBody>
        </p:sp>
      </p:grp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CD1B6C0-4BBD-F64C-6EA1-1B1AC6A61797}"/>
              </a:ext>
            </a:extLst>
          </p:cNvPr>
          <p:cNvCxnSpPr/>
          <p:nvPr/>
        </p:nvCxnSpPr>
        <p:spPr>
          <a:xfrm>
            <a:off x="2681288" y="3813572"/>
            <a:ext cx="1759744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197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525" y="1555037"/>
            <a:ext cx="5546820" cy="280939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Syntetické polymery jsou v podmínkách kompostů prakticky věčné, bavlna / len se rozpadne za cca 4 týdny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Problém: barviva a finální úpravy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Problematická přínosnost: oč je kompostování lepší, než spalování?  Co přináší textilie do kompostu?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Jediné vlákno, které je přínosem pro rostliny je vlna, ta se ale v kompostu rozkládá velmi dlouho. Lze z ní ale vyrábět hnojivo….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28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  <a:ea typeface="MS PGothic" panose="020B0600070205080204" pitchFamily="34" charset="-128"/>
              </a:rPr>
              <a:t>Kompostování textilií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2" descr="http://www.frederickcountymd.gov/images/pages/N4574/compostlogo2.jpg">
            <a:extLst>
              <a:ext uri="{FF2B5EF4-FFF2-40B4-BE49-F238E27FC236}">
                <a16:creationId xmlns:a16="http://schemas.microsoft.com/office/drawing/2014/main" id="{1D4D33E8-294D-F28E-2D80-40708F1D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720291"/>
            <a:ext cx="2409825" cy="24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548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0226" y="1344043"/>
            <a:ext cx="6019260" cy="28093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/>
              <a:t>Výrobek </a:t>
            </a:r>
            <a:r>
              <a:rPr lang="cs-CZ" sz="1600" dirty="0"/>
              <a:t>(z gobelínu koberec)</a:t>
            </a:r>
          </a:p>
          <a:p>
            <a:pPr>
              <a:defRPr/>
            </a:pPr>
            <a:r>
              <a:rPr lang="cs-CZ" sz="1600" b="1" dirty="0"/>
              <a:t>Plošná textilie </a:t>
            </a:r>
            <a:r>
              <a:rPr lang="cs-CZ" sz="1600" dirty="0"/>
              <a:t>(z trička úklidový hadr)</a:t>
            </a:r>
          </a:p>
          <a:p>
            <a:pPr>
              <a:defRPr/>
            </a:pPr>
            <a:r>
              <a:rPr lang="cs-CZ" sz="1600" b="1" dirty="0"/>
              <a:t>Délková textilie </a:t>
            </a:r>
            <a:r>
              <a:rPr lang="cs-CZ" sz="1600" dirty="0"/>
              <a:t>(z pleteniny přízi)</a:t>
            </a:r>
          </a:p>
          <a:p>
            <a:pPr>
              <a:defRPr/>
            </a:pPr>
            <a:r>
              <a:rPr lang="cs-CZ" sz="1600" b="1" dirty="0"/>
              <a:t>Textilní drť </a:t>
            </a:r>
            <a:r>
              <a:rPr lang="cs-CZ" sz="1600" dirty="0"/>
              <a:t>(textilii rozsekám na kousky)</a:t>
            </a:r>
          </a:p>
          <a:p>
            <a:pPr>
              <a:defRPr/>
            </a:pPr>
            <a:r>
              <a:rPr lang="cs-CZ" sz="1600" b="1" dirty="0"/>
              <a:t>Vlákna </a:t>
            </a:r>
            <a:r>
              <a:rPr lang="cs-CZ" sz="1600" dirty="0"/>
              <a:t>(trhám dokud nevzniknou volná vlákna)</a:t>
            </a:r>
          </a:p>
          <a:p>
            <a:pPr>
              <a:defRPr/>
            </a:pPr>
            <a:r>
              <a:rPr lang="cs-CZ" sz="1600" b="1" dirty="0" err="1"/>
              <a:t>Nadmolekulární</a:t>
            </a:r>
            <a:r>
              <a:rPr lang="cs-CZ" sz="1600" b="1" dirty="0"/>
              <a:t> struktura </a:t>
            </a:r>
            <a:r>
              <a:rPr lang="cs-CZ" sz="1600" dirty="0"/>
              <a:t>- krystaly - </a:t>
            </a:r>
            <a:r>
              <a:rPr lang="cs-CZ" sz="1600" dirty="0" err="1"/>
              <a:t>nanocelulóza</a:t>
            </a:r>
            <a:endParaRPr lang="cs-CZ" sz="1600" dirty="0"/>
          </a:p>
          <a:p>
            <a:pPr>
              <a:defRPr/>
            </a:pPr>
            <a:r>
              <a:rPr lang="cs-CZ" sz="1600" b="1" dirty="0"/>
              <a:t>Polymer </a:t>
            </a:r>
            <a:r>
              <a:rPr lang="cs-CZ" sz="1600" dirty="0"/>
              <a:t>(roztavím či rozpustím a zase mohu zvlákňovat)</a:t>
            </a:r>
          </a:p>
          <a:p>
            <a:pPr>
              <a:defRPr/>
            </a:pPr>
            <a:r>
              <a:rPr lang="cs-CZ" sz="1600" b="1" dirty="0"/>
              <a:t>Monomer </a:t>
            </a:r>
            <a:r>
              <a:rPr lang="cs-CZ" sz="1600" dirty="0"/>
              <a:t>(rozložím na monomery a ty zase </a:t>
            </a:r>
            <a:r>
              <a:rPr lang="cs-CZ" sz="1600" dirty="0" err="1"/>
              <a:t>zpolymeruji</a:t>
            </a:r>
            <a:r>
              <a:rPr lang="cs-CZ" sz="1600" dirty="0"/>
              <a:t>)</a:t>
            </a:r>
          </a:p>
          <a:p>
            <a:pPr>
              <a:defRPr/>
            </a:pPr>
            <a:r>
              <a:rPr lang="cs-CZ" sz="1600" b="1" dirty="0"/>
              <a:t>Rozkladné produkty </a:t>
            </a:r>
            <a:r>
              <a:rPr lang="cs-CZ" sz="1600" dirty="0"/>
              <a:t>( rozložím na metan, etanol… jako palivo či pro syntézu)</a:t>
            </a:r>
          </a:p>
          <a:p>
            <a:pPr>
              <a:defRPr/>
            </a:pPr>
            <a:r>
              <a:rPr lang="cs-CZ" sz="1600" b="1" dirty="0"/>
              <a:t>Uhlík </a:t>
            </a:r>
            <a:r>
              <a:rPr lang="cs-CZ" sz="1600" dirty="0"/>
              <a:t>(karbonizací vytvořím uhlík jako sorbent)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29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559863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Materiálová recyklace – dle úrovní </a:t>
            </a:r>
            <a:endParaRPr lang="en-CZ" dirty="0">
              <a:solidFill>
                <a:schemeClr val="accent1"/>
              </a:solidFill>
            </a:endParaRPr>
          </a:p>
        </p:txBody>
      </p:sp>
      <p:grpSp>
        <p:nvGrpSpPr>
          <p:cNvPr id="2" name="Skupina 27">
            <a:extLst>
              <a:ext uri="{FF2B5EF4-FFF2-40B4-BE49-F238E27FC236}">
                <a16:creationId xmlns:a16="http://schemas.microsoft.com/office/drawing/2014/main" id="{8711C676-0C69-EF0C-AE26-9EDDBA8FD4A3}"/>
              </a:ext>
            </a:extLst>
          </p:cNvPr>
          <p:cNvGrpSpPr>
            <a:grpSpLocks/>
          </p:cNvGrpSpPr>
          <p:nvPr/>
        </p:nvGrpSpPr>
        <p:grpSpPr bwMode="auto">
          <a:xfrm>
            <a:off x="1215628" y="1310879"/>
            <a:ext cx="1079897" cy="3189684"/>
            <a:chOff x="4211960" y="1700808"/>
            <a:chExt cx="1440160" cy="4251985"/>
          </a:xfrm>
        </p:grpSpPr>
        <p:sp>
          <p:nvSpPr>
            <p:cNvPr id="8" name="Šipka nahoru 24">
              <a:extLst>
                <a:ext uri="{FF2B5EF4-FFF2-40B4-BE49-F238E27FC236}">
                  <a16:creationId xmlns:a16="http://schemas.microsoft.com/office/drawing/2014/main" id="{13AE4541-6173-EC8D-EC33-998534F74BAB}"/>
                </a:ext>
              </a:extLst>
            </p:cNvPr>
            <p:cNvSpPr/>
            <p:nvPr/>
          </p:nvSpPr>
          <p:spPr>
            <a:xfrm>
              <a:off x="4211960" y="1700808"/>
              <a:ext cx="1440160" cy="425198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050"/>
            </a:p>
          </p:txBody>
        </p:sp>
        <p:sp>
          <p:nvSpPr>
            <p:cNvPr id="9" name="TextovéPole 26">
              <a:extLst>
                <a:ext uri="{FF2B5EF4-FFF2-40B4-BE49-F238E27FC236}">
                  <a16:creationId xmlns:a16="http://schemas.microsoft.com/office/drawing/2014/main" id="{85FA538E-9F85-9769-57F7-658C42896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925637" y="3619745"/>
              <a:ext cx="3939057" cy="6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99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700"/>
                <a:t>využití potenciálu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0330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660492"/>
            <a:ext cx="8600751" cy="28093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u="sng" dirty="0"/>
              <a:t>rychle se rozvíjející odvětví</a:t>
            </a:r>
            <a:r>
              <a:rPr lang="cs-CZ" u="sng" dirty="0"/>
              <a:t> </a:t>
            </a:r>
          </a:p>
          <a:p>
            <a:pPr>
              <a:buFontTx/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Problémy: </a:t>
            </a:r>
          </a:p>
          <a:p>
            <a:pPr>
              <a:defRPr/>
            </a:pPr>
            <a:r>
              <a:rPr lang="cs-CZ" b="1" dirty="0"/>
              <a:t>Identifikace vstupů a jejich složení</a:t>
            </a:r>
          </a:p>
          <a:p>
            <a:pPr>
              <a:defRPr/>
            </a:pPr>
            <a:r>
              <a:rPr lang="cs-CZ" b="1" dirty="0"/>
              <a:t>Kompromisní řešení (neekologičnost)</a:t>
            </a:r>
          </a:p>
          <a:p>
            <a:pPr>
              <a:defRPr/>
            </a:pPr>
            <a:r>
              <a:rPr lang="cs-CZ" b="1" dirty="0"/>
              <a:t>Bakteriální i další kontaminace</a:t>
            </a:r>
          </a:p>
          <a:p>
            <a:pPr>
              <a:defRPr/>
            </a:pPr>
            <a:r>
              <a:rPr lang="cs-CZ" b="1" dirty="0"/>
              <a:t>Mikroplasty</a:t>
            </a:r>
          </a:p>
          <a:p>
            <a:pPr>
              <a:defRPr/>
            </a:pPr>
            <a:r>
              <a:rPr lang="cs-CZ" b="1" dirty="0"/>
              <a:t>Legislativa</a:t>
            </a:r>
          </a:p>
          <a:p>
            <a:pPr>
              <a:defRPr/>
            </a:pPr>
            <a:r>
              <a:rPr lang="cs-CZ" b="1" dirty="0"/>
              <a:t>Využití potenciálu recyklátů</a:t>
            </a:r>
          </a:p>
          <a:p>
            <a:pPr>
              <a:defRPr/>
            </a:pPr>
            <a:r>
              <a:rPr lang="cs-CZ" b="1" dirty="0"/>
              <a:t>Ekonomika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30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>
                <a:solidFill>
                  <a:schemeClr val="accent1"/>
                </a:solidFill>
              </a:rPr>
              <a:t>Problémy materiálové recyklace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99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404400" y="577261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800" dirty="0">
                <a:solidFill>
                  <a:schemeClr val="accent1"/>
                </a:solidFill>
              </a:rPr>
              <a:t>Textile jako </a:t>
            </a:r>
            <a:r>
              <a:rPr lang="cs-CZ" sz="2800" dirty="0" err="1">
                <a:solidFill>
                  <a:schemeClr val="accent1"/>
                </a:solidFill>
              </a:rPr>
              <a:t>ekoproblém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C3AA17B-82A0-81ED-F650-2812C8F28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66602"/>
              </p:ext>
            </p:extLst>
          </p:nvPr>
        </p:nvGraphicFramePr>
        <p:xfrm>
          <a:off x="53008" y="1145382"/>
          <a:ext cx="4214191" cy="2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Graf" r:id="rId3" imgW="4953119" imgH="2590824" progId="">
                  <p:embed/>
                </p:oleObj>
              </mc:Choice>
              <mc:Fallback>
                <p:oleObj name="Graf" r:id="rId3" imgW="4953119" imgH="2590824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8" y="1145382"/>
                        <a:ext cx="4214191" cy="2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6">
            <a:extLst>
              <a:ext uri="{FF2B5EF4-FFF2-40B4-BE49-F238E27FC236}">
                <a16:creationId xmlns:a16="http://schemas.microsoft.com/office/drawing/2014/main" id="{A155F4E7-6ED7-C47D-B2AA-792A613B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922" y="4658694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Dnes: 10kg/osobu a rok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8FB529E2-8174-FC45-7F64-7153AD6F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8" y="3897809"/>
            <a:ext cx="38159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700" dirty="0">
                <a:solidFill>
                  <a:schemeClr val="tx1"/>
                </a:solidFill>
              </a:rPr>
              <a:t>Výroba textilních vláken / počet lidí</a:t>
            </a:r>
            <a:endParaRPr lang="en-US" altLang="cs-CZ" sz="2700" dirty="0">
              <a:solidFill>
                <a:schemeClr val="tx1"/>
              </a:solidFill>
            </a:endParaRPr>
          </a:p>
        </p:txBody>
      </p:sp>
      <p:pic>
        <p:nvPicPr>
          <p:cNvPr id="10" name="Picture 5" descr="Come on people there's to many of these things!!!">
            <a:extLst>
              <a:ext uri="{FF2B5EF4-FFF2-40B4-BE49-F238E27FC236}">
                <a16:creationId xmlns:a16="http://schemas.microsoft.com/office/drawing/2014/main" id="{51DD6A9A-F54E-1591-697B-466D36E2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04" y="-193594"/>
            <a:ext cx="3082529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78FA95E-FB9E-6008-8804-5D4EB84C9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39442"/>
              </p:ext>
            </p:extLst>
          </p:nvPr>
        </p:nvGraphicFramePr>
        <p:xfrm>
          <a:off x="4462366" y="2118600"/>
          <a:ext cx="4558792" cy="252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f" r:id="rId6" imgW="4676584" imgH="2590824" progId="">
                  <p:embed/>
                </p:oleObj>
              </mc:Choice>
              <mc:Fallback>
                <p:oleObj name="Graf" r:id="rId6" imgW="4676584" imgH="2590824" progId="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366" y="2118600"/>
                        <a:ext cx="4558792" cy="252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8626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endParaRPr lang="cs-CZ" altLang="cs-CZ" b="1" dirty="0">
              <a:solidFill>
                <a:srgbClr val="C00000"/>
              </a:solidFill>
            </a:endParaRPr>
          </a:p>
          <a:p>
            <a:pPr marL="257175" indent="-257175" hangingPunct="1">
              <a:spcBef>
                <a:spcPct val="20000"/>
              </a:spcBef>
              <a:defRPr/>
            </a:pPr>
            <a:r>
              <a:rPr lang="cs-CZ" sz="1600" dirty="0">
                <a:solidFill>
                  <a:schemeClr val="tx1"/>
                </a:solidFill>
              </a:rPr>
              <a:t>Před 150 lety - 2 druhy vláken - celulózová a proteinová.  </a:t>
            </a:r>
          </a:p>
          <a:p>
            <a:pPr marL="257175" indent="-257175" hangingPunct="1">
              <a:spcBef>
                <a:spcPct val="20000"/>
              </a:spcBef>
              <a:defRPr/>
            </a:pPr>
            <a:r>
              <a:rPr lang="cs-CZ" sz="1600" dirty="0">
                <a:solidFill>
                  <a:schemeClr val="tx1"/>
                </a:solidFill>
              </a:rPr>
              <a:t>V posledních více jak 100 další vlákenné materiály </a:t>
            </a:r>
            <a:r>
              <a:rPr lang="cs-CZ" sz="1600" dirty="0"/>
              <a:t>+ jejich směsi. 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altLang="cs-CZ" b="1" dirty="0">
              <a:solidFill>
                <a:srgbClr val="C00000"/>
              </a:solidFill>
            </a:endParaRPr>
          </a:p>
          <a:p>
            <a:endParaRPr lang="cs-CZ" altLang="cs-CZ" b="1" dirty="0">
              <a:solidFill>
                <a:srgbClr val="C00000"/>
              </a:solidFill>
            </a:endParaRPr>
          </a:p>
          <a:p>
            <a:r>
              <a:rPr lang="cs-CZ" altLang="cs-CZ" b="1" dirty="0">
                <a:solidFill>
                  <a:srgbClr val="C00000"/>
                </a:solidFill>
              </a:rPr>
              <a:t>Značení textilií – stávající je nefunkční</a:t>
            </a:r>
          </a:p>
          <a:p>
            <a:r>
              <a:rPr lang="cs-CZ" altLang="cs-CZ" b="1" dirty="0">
                <a:solidFill>
                  <a:srgbClr val="C00000"/>
                </a:solidFill>
              </a:rPr>
              <a:t>Vize – např. čipy </a:t>
            </a:r>
          </a:p>
          <a:p>
            <a:r>
              <a:rPr lang="cs-CZ" altLang="cs-CZ" b="1" dirty="0">
                <a:solidFill>
                  <a:srgbClr val="C00000"/>
                </a:solidFill>
              </a:rPr>
              <a:t>Identifikace vláken – už běžně pomocí FTIR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31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Problémy materiálové recyklace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Označování vláken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632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29" y="1703531"/>
            <a:ext cx="1299791" cy="280939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Separovaně recyklovat jen pokud jsou běžné a drahé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32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17528" y="49457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Problémy materiálové recyklace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Cena vláken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Obrázek 23">
            <a:extLst>
              <a:ext uri="{FF2B5EF4-FFF2-40B4-BE49-F238E27FC236}">
                <a16:creationId xmlns:a16="http://schemas.microsoft.com/office/drawing/2014/main" id="{613B8261-3EA1-0A4C-080B-AC2DC574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21" y="1378491"/>
            <a:ext cx="3623072" cy="370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he approximate price of fiber textile products.">
            <a:extLst>
              <a:ext uri="{FF2B5EF4-FFF2-40B4-BE49-F238E27FC236}">
                <a16:creationId xmlns:a16="http://schemas.microsoft.com/office/drawing/2014/main" id="{20FDF95C-A0FA-A800-9A57-1C1C0E5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46" y="1703531"/>
            <a:ext cx="3132534" cy="2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25">
            <a:extLst>
              <a:ext uri="{FF2B5EF4-FFF2-40B4-BE49-F238E27FC236}">
                <a16:creationId xmlns:a16="http://schemas.microsoft.com/office/drawing/2014/main" id="{F04255EF-D2FC-B06F-0D79-E613CA70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130" y="4946794"/>
            <a:ext cx="310515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50"/>
              <a:t>2009 https://www.researchgate.net/publication/263685942_Review_Raw_Natural_Fiber-Based_Polymer_Composites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88487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pPr marL="264319">
              <a:buNone/>
            </a:pPr>
            <a:r>
              <a:rPr lang="cs-CZ" altLang="cs-CZ" dirty="0"/>
              <a:t>Cena textilního odpadu za kilogram (Brazílie, 2018)</a:t>
            </a:r>
          </a:p>
          <a:p>
            <a:pPr marL="264319">
              <a:buNone/>
            </a:pPr>
            <a:r>
              <a:rPr lang="cs-CZ" altLang="cs-CZ" dirty="0"/>
              <a:t>směsný odpad 0,5 Kč/kg</a:t>
            </a:r>
          </a:p>
          <a:p>
            <a:pPr marL="264319">
              <a:buNone/>
            </a:pPr>
            <a:r>
              <a:rPr lang="cs-CZ" altLang="cs-CZ" dirty="0"/>
              <a:t>bavlněný odpad </a:t>
            </a:r>
            <a:r>
              <a:rPr lang="en-US" altLang="cs-CZ" dirty="0"/>
              <a:t>(jeans) </a:t>
            </a:r>
            <a:r>
              <a:rPr lang="cs-CZ" altLang="cs-CZ" dirty="0"/>
              <a:t>0,75 Kč/kg </a:t>
            </a:r>
          </a:p>
          <a:p>
            <a:pPr marL="264319">
              <a:buNone/>
            </a:pPr>
            <a:r>
              <a:rPr lang="cs-CZ" altLang="cs-CZ" dirty="0"/>
              <a:t>barevná 100% bavlněná tkanina 3 Kč/kg</a:t>
            </a:r>
          </a:p>
          <a:p>
            <a:pPr marL="264319">
              <a:buNone/>
            </a:pPr>
            <a:r>
              <a:rPr lang="cs-CZ" altLang="cs-CZ" dirty="0"/>
              <a:t>akrylová nebo polyamidová vlákna 5 Kč/kg </a:t>
            </a:r>
          </a:p>
          <a:p>
            <a:pPr marL="264319">
              <a:buNone/>
            </a:pPr>
            <a:r>
              <a:rPr lang="cs-CZ" altLang="cs-CZ" dirty="0"/>
              <a:t>bílá 100% bavlněná tkanina </a:t>
            </a:r>
            <a:r>
              <a:rPr lang="en-US" altLang="cs-CZ" dirty="0"/>
              <a:t> </a:t>
            </a:r>
            <a:r>
              <a:rPr lang="cs-CZ" altLang="cs-CZ" dirty="0"/>
              <a:t>7 Kč/kg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33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Problémy materiálové recyklace 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Cena textilního odpadu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Picture 31" descr="http://hemcon.com/Portals/1/nanofibers_v2_wht.jpg">
            <a:extLst>
              <a:ext uri="{FF2B5EF4-FFF2-40B4-BE49-F238E27FC236}">
                <a16:creationId xmlns:a16="http://schemas.microsoft.com/office/drawing/2014/main" id="{3B1F80EF-7D28-DCD7-A33E-F1E286AE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3" y="3106357"/>
            <a:ext cx="2260997" cy="15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24">
            <a:extLst>
              <a:ext uri="{FF2B5EF4-FFF2-40B4-BE49-F238E27FC236}">
                <a16:creationId xmlns:a16="http://schemas.microsoft.com/office/drawing/2014/main" id="{E33991D3-5BBD-9211-A43F-4011D7DA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201" y="3760010"/>
            <a:ext cx="3673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000">
                <a:solidFill>
                  <a:srgbClr val="C00000"/>
                </a:solidFill>
              </a:rPr>
              <a:t>??? Speciální vlákna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6174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34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15885" y="336666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Problémy materiálové recyklace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Čistota vláken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7320A39-91B7-DAEC-344D-B074BE100125}"/>
              </a:ext>
            </a:extLst>
          </p:cNvPr>
          <p:cNvSpPr txBox="1">
            <a:spLocks/>
          </p:cNvSpPr>
          <p:nvPr/>
        </p:nvSpPr>
        <p:spPr bwMode="auto">
          <a:xfrm>
            <a:off x="167878" y="1135857"/>
            <a:ext cx="2027635" cy="77033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457200" marR="0" indent="-342900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6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005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6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462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6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919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6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3767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6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cs-CZ" altLang="cs-CZ" sz="2100" b="1"/>
              <a:t>100% nebarvený, např. bavlna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5E66ACC-47AA-B24C-9596-F27266907796}"/>
              </a:ext>
            </a:extLst>
          </p:cNvPr>
          <p:cNvSpPr txBox="1">
            <a:spLocks/>
          </p:cNvSpPr>
          <p:nvPr/>
        </p:nvSpPr>
        <p:spPr>
          <a:xfrm>
            <a:off x="5245129" y="4012010"/>
            <a:ext cx="3182591" cy="1133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Kompozit s obsahem více druhů vláken a neodstranitelnou matricí</a:t>
            </a:r>
          </a:p>
        </p:txBody>
      </p:sp>
      <p:sp>
        <p:nvSpPr>
          <p:cNvPr id="9" name="Šipka dolů 4">
            <a:extLst>
              <a:ext uri="{FF2B5EF4-FFF2-40B4-BE49-F238E27FC236}">
                <a16:creationId xmlns:a16="http://schemas.microsoft.com/office/drawing/2014/main" id="{8E3A8CAD-8644-D156-DE9A-1F9163B0F8A0}"/>
              </a:ext>
            </a:extLst>
          </p:cNvPr>
          <p:cNvSpPr/>
          <p:nvPr/>
        </p:nvSpPr>
        <p:spPr>
          <a:xfrm rot="18355459">
            <a:off x="2972396" y="855464"/>
            <a:ext cx="1133475" cy="4104085"/>
          </a:xfrm>
          <a:prstGeom prst="downArrow">
            <a:avLst>
              <a:gd name="adj1" fmla="val 541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100" dirty="0">
              <a:solidFill>
                <a:srgbClr val="C00000"/>
              </a:solidFill>
            </a:endParaRPr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FAD6C74E-C9BA-AD6D-0628-B866EE5D0744}"/>
              </a:ext>
            </a:extLst>
          </p:cNvPr>
          <p:cNvSpPr txBox="1">
            <a:spLocks noChangeArrowheads="1"/>
          </p:cNvSpPr>
          <p:nvPr/>
        </p:nvSpPr>
        <p:spPr bwMode="auto">
          <a:xfrm rot="2134935">
            <a:off x="1822847" y="2542342"/>
            <a:ext cx="35694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100">
                <a:solidFill>
                  <a:schemeClr val="tx1"/>
                </a:solidFill>
              </a:rPr>
              <a:t>KOMPLIKACE PŘI RECYKLACI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6C2E4B-0630-A6D3-D877-A34B184211B2}"/>
              </a:ext>
            </a:extLst>
          </p:cNvPr>
          <p:cNvSpPr txBox="1">
            <a:spLocks/>
          </p:cNvSpPr>
          <p:nvPr/>
        </p:nvSpPr>
        <p:spPr bwMode="auto">
          <a:xfrm>
            <a:off x="519113" y="2108597"/>
            <a:ext cx="1789509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100">
                <a:solidFill>
                  <a:schemeClr val="tx1"/>
                </a:solidFill>
              </a:rPr>
              <a:t>Směs ba/PES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35DED349-6D68-5F28-2AD2-1912C69FDFAA}"/>
              </a:ext>
            </a:extLst>
          </p:cNvPr>
          <p:cNvSpPr txBox="1">
            <a:spLocks/>
          </p:cNvSpPr>
          <p:nvPr/>
        </p:nvSpPr>
        <p:spPr bwMode="auto">
          <a:xfrm>
            <a:off x="2465785" y="1366838"/>
            <a:ext cx="33992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100">
                <a:solidFill>
                  <a:schemeClr val="tx1"/>
                </a:solidFill>
              </a:rPr>
              <a:t>100%Barvený např. PES</a:t>
            </a:r>
          </a:p>
        </p:txBody>
      </p:sp>
      <p:sp>
        <p:nvSpPr>
          <p:cNvPr id="13" name="Obdélník 9">
            <a:extLst>
              <a:ext uri="{FF2B5EF4-FFF2-40B4-BE49-F238E27FC236}">
                <a16:creationId xmlns:a16="http://schemas.microsoft.com/office/drawing/2014/main" id="{5326B86D-8080-E9EF-E48E-1BAD1857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457" y="2270522"/>
            <a:ext cx="26981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100" dirty="0"/>
              <a:t>Barvená směs ba/PES</a:t>
            </a:r>
          </a:p>
        </p:txBody>
      </p:sp>
      <p:sp>
        <p:nvSpPr>
          <p:cNvPr id="14" name="Obdélník 10">
            <a:extLst>
              <a:ext uri="{FF2B5EF4-FFF2-40B4-BE49-F238E27FC236}">
                <a16:creationId xmlns:a16="http://schemas.microsoft.com/office/drawing/2014/main" id="{656FE7D8-30CC-89AA-2763-AA5FE1A5D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6" y="3026569"/>
            <a:ext cx="23920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100"/>
              <a:t>laminát PES / PUR</a:t>
            </a:r>
          </a:p>
        </p:txBody>
      </p:sp>
      <p:sp>
        <p:nvSpPr>
          <p:cNvPr id="15" name="Obdélník 11">
            <a:extLst>
              <a:ext uri="{FF2B5EF4-FFF2-40B4-BE49-F238E27FC236}">
                <a16:creationId xmlns:a16="http://schemas.microsoft.com/office/drawing/2014/main" id="{C001A2C4-09A5-6BDE-C09B-47ADB672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785" y="3565922"/>
            <a:ext cx="19111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100"/>
              <a:t>ba/PES + zátěr</a:t>
            </a:r>
          </a:p>
        </p:txBody>
      </p:sp>
      <p:sp>
        <p:nvSpPr>
          <p:cNvPr id="16" name="Obdélník 12">
            <a:extLst>
              <a:ext uri="{FF2B5EF4-FFF2-40B4-BE49-F238E27FC236}">
                <a16:creationId xmlns:a16="http://schemas.microsoft.com/office/drawing/2014/main" id="{D42BAA86-39A3-8658-5D47-EFB88B8DE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391" y="2918222"/>
            <a:ext cx="19495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100"/>
              <a:t>Zipy a knoflíky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891F7964-6838-7A81-6519-317785C06839}"/>
              </a:ext>
            </a:extLst>
          </p:cNvPr>
          <p:cNvSpPr txBox="1">
            <a:spLocks/>
          </p:cNvSpPr>
          <p:nvPr/>
        </p:nvSpPr>
        <p:spPr bwMode="auto">
          <a:xfrm>
            <a:off x="2894410" y="1784747"/>
            <a:ext cx="3240881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100">
                <a:solidFill>
                  <a:schemeClr val="tx1"/>
                </a:solidFill>
              </a:rPr>
              <a:t>Nitě z jiné ho materiálu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602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8313" y="1442953"/>
            <a:ext cx="2993707" cy="176004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sz="1600" b="1" dirty="0">
                <a:solidFill>
                  <a:schemeClr val="accent1"/>
                </a:solidFill>
              </a:rPr>
              <a:t>Možnosti: </a:t>
            </a:r>
          </a:p>
          <a:p>
            <a:pPr marL="114300" indent="0">
              <a:buNone/>
            </a:pPr>
            <a:r>
              <a:rPr lang="cs-CZ" altLang="cs-CZ" sz="1600" b="1" dirty="0">
                <a:solidFill>
                  <a:schemeClr val="accent1"/>
                </a:solidFill>
              </a:rPr>
              <a:t>1) Když to neumíme recyklovat, tak se to musíme naučit</a:t>
            </a:r>
          </a:p>
          <a:p>
            <a:pPr marL="114300" indent="0">
              <a:buNone/>
            </a:pPr>
            <a:r>
              <a:rPr lang="cs-CZ" altLang="cs-CZ" sz="1600" b="1" dirty="0">
                <a:solidFill>
                  <a:schemeClr val="accent1"/>
                </a:solidFill>
              </a:rPr>
              <a:t>2) To co neumíme recyklovat, tak to nebudeme vyrábět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altLang="cs-CZ" sz="1600" b="1" dirty="0">
                <a:solidFill>
                  <a:schemeClr val="accent1"/>
                </a:solidFill>
              </a:rPr>
              <a:t>Nerecyklovatelné výrobky by měly být co nejvíce potlačovány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17529" y="381729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Problémy materiálové recyklace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Čistota vláken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2" name="Obrázek 34">
            <a:extLst>
              <a:ext uri="{FF2B5EF4-FFF2-40B4-BE49-F238E27FC236}">
                <a16:creationId xmlns:a16="http://schemas.microsoft.com/office/drawing/2014/main" id="{C8C3C89C-FD6B-6AB0-2CBC-B16A4A17F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3" y="1695134"/>
            <a:ext cx="3345656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olný tvar 35">
            <a:extLst>
              <a:ext uri="{FF2B5EF4-FFF2-40B4-BE49-F238E27FC236}">
                <a16:creationId xmlns:a16="http://schemas.microsoft.com/office/drawing/2014/main" id="{746D56CA-6E55-6C64-27E9-5821853FDD14}"/>
              </a:ext>
            </a:extLst>
          </p:cNvPr>
          <p:cNvSpPr/>
          <p:nvPr/>
        </p:nvSpPr>
        <p:spPr>
          <a:xfrm>
            <a:off x="117529" y="1668560"/>
            <a:ext cx="2650331" cy="853679"/>
          </a:xfrm>
          <a:custGeom>
            <a:avLst/>
            <a:gdLst>
              <a:gd name="connsiteX0" fmla="*/ 29297 w 3534497"/>
              <a:gd name="connsiteY0" fmla="*/ 79004 h 1138570"/>
              <a:gd name="connsiteX1" fmla="*/ 29297 w 3534497"/>
              <a:gd name="connsiteY1" fmla="*/ 79004 h 1138570"/>
              <a:gd name="connsiteX2" fmla="*/ 10247 w 3534497"/>
              <a:gd name="connsiteY2" fmla="*/ 174254 h 1138570"/>
              <a:gd name="connsiteX3" fmla="*/ 722 w 3534497"/>
              <a:gd name="connsiteY3" fmla="*/ 202829 h 1138570"/>
              <a:gd name="connsiteX4" fmla="*/ 19772 w 3534497"/>
              <a:gd name="connsiteY4" fmla="*/ 583829 h 1138570"/>
              <a:gd name="connsiteX5" fmla="*/ 29297 w 3534497"/>
              <a:gd name="connsiteY5" fmla="*/ 612404 h 1138570"/>
              <a:gd name="connsiteX6" fmla="*/ 67397 w 3534497"/>
              <a:gd name="connsiteY6" fmla="*/ 736229 h 1138570"/>
              <a:gd name="connsiteX7" fmla="*/ 86447 w 3534497"/>
              <a:gd name="connsiteY7" fmla="*/ 831479 h 1138570"/>
              <a:gd name="connsiteX8" fmla="*/ 105497 w 3534497"/>
              <a:gd name="connsiteY8" fmla="*/ 860054 h 1138570"/>
              <a:gd name="connsiteX9" fmla="*/ 115022 w 3534497"/>
              <a:gd name="connsiteY9" fmla="*/ 888629 h 1138570"/>
              <a:gd name="connsiteX10" fmla="*/ 181697 w 3534497"/>
              <a:gd name="connsiteY10" fmla="*/ 964829 h 1138570"/>
              <a:gd name="connsiteX11" fmla="*/ 200747 w 3534497"/>
              <a:gd name="connsiteY11" fmla="*/ 993404 h 1138570"/>
              <a:gd name="connsiteX12" fmla="*/ 257897 w 3534497"/>
              <a:gd name="connsiteY12" fmla="*/ 1031504 h 1138570"/>
              <a:gd name="connsiteX13" fmla="*/ 286472 w 3534497"/>
              <a:gd name="connsiteY13" fmla="*/ 1050554 h 1138570"/>
              <a:gd name="connsiteX14" fmla="*/ 324572 w 3534497"/>
              <a:gd name="connsiteY14" fmla="*/ 1060079 h 1138570"/>
              <a:gd name="connsiteX15" fmla="*/ 410297 w 3534497"/>
              <a:gd name="connsiteY15" fmla="*/ 1098179 h 1138570"/>
              <a:gd name="connsiteX16" fmla="*/ 438872 w 3534497"/>
              <a:gd name="connsiteY16" fmla="*/ 1117229 h 1138570"/>
              <a:gd name="connsiteX17" fmla="*/ 753197 w 3534497"/>
              <a:gd name="connsiteY17" fmla="*/ 1107704 h 1138570"/>
              <a:gd name="connsiteX18" fmla="*/ 810347 w 3534497"/>
              <a:gd name="connsiteY18" fmla="*/ 1088654 h 1138570"/>
              <a:gd name="connsiteX19" fmla="*/ 877022 w 3534497"/>
              <a:gd name="connsiteY19" fmla="*/ 1079129 h 1138570"/>
              <a:gd name="connsiteX20" fmla="*/ 991322 w 3534497"/>
              <a:gd name="connsiteY20" fmla="*/ 1060079 h 1138570"/>
              <a:gd name="connsiteX21" fmla="*/ 1181822 w 3534497"/>
              <a:gd name="connsiteY21" fmla="*/ 1031504 h 1138570"/>
              <a:gd name="connsiteX22" fmla="*/ 1277072 w 3534497"/>
              <a:gd name="connsiteY22" fmla="*/ 1002929 h 1138570"/>
              <a:gd name="connsiteX23" fmla="*/ 1334222 w 3534497"/>
              <a:gd name="connsiteY23" fmla="*/ 983879 h 1138570"/>
              <a:gd name="connsiteX24" fmla="*/ 1429472 w 3534497"/>
              <a:gd name="connsiteY24" fmla="*/ 936254 h 1138570"/>
              <a:gd name="connsiteX25" fmla="*/ 1458047 w 3534497"/>
              <a:gd name="connsiteY25" fmla="*/ 926729 h 1138570"/>
              <a:gd name="connsiteX26" fmla="*/ 1543772 w 3534497"/>
              <a:gd name="connsiteY26" fmla="*/ 917204 h 1138570"/>
              <a:gd name="connsiteX27" fmla="*/ 1600922 w 3534497"/>
              <a:gd name="connsiteY27" fmla="*/ 907679 h 1138570"/>
              <a:gd name="connsiteX28" fmla="*/ 1724747 w 3534497"/>
              <a:gd name="connsiteY28" fmla="*/ 888629 h 1138570"/>
              <a:gd name="connsiteX29" fmla="*/ 1753322 w 3534497"/>
              <a:gd name="connsiteY29" fmla="*/ 879104 h 1138570"/>
              <a:gd name="connsiteX30" fmla="*/ 1791422 w 3534497"/>
              <a:gd name="connsiteY30" fmla="*/ 869579 h 1138570"/>
              <a:gd name="connsiteX31" fmla="*/ 1934297 w 3534497"/>
              <a:gd name="connsiteY31" fmla="*/ 879104 h 1138570"/>
              <a:gd name="connsiteX32" fmla="*/ 2020022 w 3534497"/>
              <a:gd name="connsiteY32" fmla="*/ 926729 h 1138570"/>
              <a:gd name="connsiteX33" fmla="*/ 2105747 w 3534497"/>
              <a:gd name="connsiteY33" fmla="*/ 964829 h 1138570"/>
              <a:gd name="connsiteX34" fmla="*/ 2134322 w 3534497"/>
              <a:gd name="connsiteY34" fmla="*/ 993404 h 1138570"/>
              <a:gd name="connsiteX35" fmla="*/ 2200997 w 3534497"/>
              <a:gd name="connsiteY35" fmla="*/ 1012454 h 1138570"/>
              <a:gd name="connsiteX36" fmla="*/ 2258147 w 3534497"/>
              <a:gd name="connsiteY36" fmla="*/ 1031504 h 1138570"/>
              <a:gd name="connsiteX37" fmla="*/ 2286722 w 3534497"/>
              <a:gd name="connsiteY37" fmla="*/ 1041029 h 1138570"/>
              <a:gd name="connsiteX38" fmla="*/ 2315297 w 3534497"/>
              <a:gd name="connsiteY38" fmla="*/ 1050554 h 1138570"/>
              <a:gd name="connsiteX39" fmla="*/ 2353397 w 3534497"/>
              <a:gd name="connsiteY39" fmla="*/ 1069604 h 1138570"/>
              <a:gd name="connsiteX40" fmla="*/ 2391497 w 3534497"/>
              <a:gd name="connsiteY40" fmla="*/ 1079129 h 1138570"/>
              <a:gd name="connsiteX41" fmla="*/ 2458172 w 3534497"/>
              <a:gd name="connsiteY41" fmla="*/ 1107704 h 1138570"/>
              <a:gd name="connsiteX42" fmla="*/ 2667722 w 3534497"/>
              <a:gd name="connsiteY42" fmla="*/ 1117229 h 1138570"/>
              <a:gd name="connsiteX43" fmla="*/ 2982047 w 3534497"/>
              <a:gd name="connsiteY43" fmla="*/ 1117229 h 1138570"/>
              <a:gd name="connsiteX44" fmla="*/ 3039197 w 3534497"/>
              <a:gd name="connsiteY44" fmla="*/ 1107704 h 1138570"/>
              <a:gd name="connsiteX45" fmla="*/ 3067772 w 3534497"/>
              <a:gd name="connsiteY45" fmla="*/ 1098179 h 1138570"/>
              <a:gd name="connsiteX46" fmla="*/ 3105872 w 3534497"/>
              <a:gd name="connsiteY46" fmla="*/ 1088654 h 1138570"/>
              <a:gd name="connsiteX47" fmla="*/ 3134447 w 3534497"/>
              <a:gd name="connsiteY47" fmla="*/ 1079129 h 1138570"/>
              <a:gd name="connsiteX48" fmla="*/ 3191597 w 3534497"/>
              <a:gd name="connsiteY48" fmla="*/ 1069604 h 1138570"/>
              <a:gd name="connsiteX49" fmla="*/ 3229697 w 3534497"/>
              <a:gd name="connsiteY49" fmla="*/ 1060079 h 1138570"/>
              <a:gd name="connsiteX50" fmla="*/ 3363047 w 3534497"/>
              <a:gd name="connsiteY50" fmla="*/ 1050554 h 1138570"/>
              <a:gd name="connsiteX51" fmla="*/ 3439247 w 3534497"/>
              <a:gd name="connsiteY51" fmla="*/ 1041029 h 1138570"/>
              <a:gd name="connsiteX52" fmla="*/ 3496397 w 3534497"/>
              <a:gd name="connsiteY52" fmla="*/ 1012454 h 1138570"/>
              <a:gd name="connsiteX53" fmla="*/ 3534497 w 3534497"/>
              <a:gd name="connsiteY53" fmla="*/ 955304 h 1138570"/>
              <a:gd name="connsiteX54" fmla="*/ 3524972 w 3534497"/>
              <a:gd name="connsiteY54" fmla="*/ 802904 h 1138570"/>
              <a:gd name="connsiteX55" fmla="*/ 3515447 w 3534497"/>
              <a:gd name="connsiteY55" fmla="*/ 774329 h 1138570"/>
              <a:gd name="connsiteX56" fmla="*/ 3448772 w 3534497"/>
              <a:gd name="connsiteY56" fmla="*/ 688604 h 1138570"/>
              <a:gd name="connsiteX57" fmla="*/ 3401147 w 3534497"/>
              <a:gd name="connsiteY57" fmla="*/ 621929 h 1138570"/>
              <a:gd name="connsiteX58" fmla="*/ 3372572 w 3534497"/>
              <a:gd name="connsiteY58" fmla="*/ 583829 h 1138570"/>
              <a:gd name="connsiteX59" fmla="*/ 3353522 w 3534497"/>
              <a:gd name="connsiteY59" fmla="*/ 555254 h 1138570"/>
              <a:gd name="connsiteX60" fmla="*/ 3296372 w 3534497"/>
              <a:gd name="connsiteY60" fmla="*/ 517154 h 1138570"/>
              <a:gd name="connsiteX61" fmla="*/ 3267797 w 3534497"/>
              <a:gd name="connsiteY61" fmla="*/ 498104 h 1138570"/>
              <a:gd name="connsiteX62" fmla="*/ 3191597 w 3534497"/>
              <a:gd name="connsiteY62" fmla="*/ 431429 h 1138570"/>
              <a:gd name="connsiteX63" fmla="*/ 3163022 w 3534497"/>
              <a:gd name="connsiteY63" fmla="*/ 402854 h 1138570"/>
              <a:gd name="connsiteX64" fmla="*/ 3105872 w 3534497"/>
              <a:gd name="connsiteY64" fmla="*/ 364754 h 1138570"/>
              <a:gd name="connsiteX65" fmla="*/ 3048722 w 3534497"/>
              <a:gd name="connsiteY65" fmla="*/ 317129 h 1138570"/>
              <a:gd name="connsiteX66" fmla="*/ 3020147 w 3534497"/>
              <a:gd name="connsiteY66" fmla="*/ 288554 h 1138570"/>
              <a:gd name="connsiteX67" fmla="*/ 2991572 w 3534497"/>
              <a:gd name="connsiteY67" fmla="*/ 279029 h 1138570"/>
              <a:gd name="connsiteX68" fmla="*/ 2962997 w 3534497"/>
              <a:gd name="connsiteY68" fmla="*/ 259979 h 1138570"/>
              <a:gd name="connsiteX69" fmla="*/ 2905847 w 3534497"/>
              <a:gd name="connsiteY69" fmla="*/ 240929 h 1138570"/>
              <a:gd name="connsiteX70" fmla="*/ 2839172 w 3534497"/>
              <a:gd name="connsiteY70" fmla="*/ 221879 h 1138570"/>
              <a:gd name="connsiteX71" fmla="*/ 2810597 w 3534497"/>
              <a:gd name="connsiteY71" fmla="*/ 212354 h 1138570"/>
              <a:gd name="connsiteX72" fmla="*/ 2724872 w 3534497"/>
              <a:gd name="connsiteY72" fmla="*/ 202829 h 1138570"/>
              <a:gd name="connsiteX73" fmla="*/ 2648672 w 3534497"/>
              <a:gd name="connsiteY73" fmla="*/ 193304 h 1138570"/>
              <a:gd name="connsiteX74" fmla="*/ 2553422 w 3534497"/>
              <a:gd name="connsiteY74" fmla="*/ 174254 h 1138570"/>
              <a:gd name="connsiteX75" fmla="*/ 2429597 w 3534497"/>
              <a:gd name="connsiteY75" fmla="*/ 155204 h 1138570"/>
              <a:gd name="connsiteX76" fmla="*/ 2372447 w 3534497"/>
              <a:gd name="connsiteY76" fmla="*/ 145679 h 1138570"/>
              <a:gd name="connsiteX77" fmla="*/ 2153372 w 3534497"/>
              <a:gd name="connsiteY77" fmla="*/ 136154 h 1138570"/>
              <a:gd name="connsiteX78" fmla="*/ 1543772 w 3534497"/>
              <a:gd name="connsiteY78" fmla="*/ 107579 h 1138570"/>
              <a:gd name="connsiteX79" fmla="*/ 1429472 w 3534497"/>
              <a:gd name="connsiteY79" fmla="*/ 88529 h 1138570"/>
              <a:gd name="connsiteX80" fmla="*/ 1400897 w 3534497"/>
              <a:gd name="connsiteY80" fmla="*/ 79004 h 1138570"/>
              <a:gd name="connsiteX81" fmla="*/ 1315172 w 3534497"/>
              <a:gd name="connsiteY81" fmla="*/ 69479 h 1138570"/>
              <a:gd name="connsiteX82" fmla="*/ 1229447 w 3534497"/>
              <a:gd name="connsiteY82" fmla="*/ 50429 h 1138570"/>
              <a:gd name="connsiteX83" fmla="*/ 1124672 w 3534497"/>
              <a:gd name="connsiteY83" fmla="*/ 31379 h 1138570"/>
              <a:gd name="connsiteX84" fmla="*/ 886547 w 3534497"/>
              <a:gd name="connsiteY84" fmla="*/ 21854 h 1138570"/>
              <a:gd name="connsiteX85" fmla="*/ 610322 w 3534497"/>
              <a:gd name="connsiteY85" fmla="*/ 12329 h 1138570"/>
              <a:gd name="connsiteX86" fmla="*/ 372197 w 3534497"/>
              <a:gd name="connsiteY86" fmla="*/ 12329 h 1138570"/>
              <a:gd name="connsiteX87" fmla="*/ 295997 w 3534497"/>
              <a:gd name="connsiteY87" fmla="*/ 31379 h 1138570"/>
              <a:gd name="connsiteX88" fmla="*/ 229322 w 3534497"/>
              <a:gd name="connsiteY88" fmla="*/ 40904 h 1138570"/>
              <a:gd name="connsiteX89" fmla="*/ 191222 w 3534497"/>
              <a:gd name="connsiteY89" fmla="*/ 59954 h 1138570"/>
              <a:gd name="connsiteX90" fmla="*/ 153122 w 3534497"/>
              <a:gd name="connsiteY90" fmla="*/ 69479 h 1138570"/>
              <a:gd name="connsiteX91" fmla="*/ 124547 w 3534497"/>
              <a:gd name="connsiteY91" fmla="*/ 79004 h 1138570"/>
              <a:gd name="connsiteX92" fmla="*/ 86447 w 3534497"/>
              <a:gd name="connsiteY92" fmla="*/ 88529 h 1138570"/>
              <a:gd name="connsiteX93" fmla="*/ 29297 w 3534497"/>
              <a:gd name="connsiteY93" fmla="*/ 79004 h 11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534497" h="1138570">
                <a:moveTo>
                  <a:pt x="29297" y="79004"/>
                </a:moveTo>
                <a:lnTo>
                  <a:pt x="29297" y="79004"/>
                </a:lnTo>
                <a:cubicBezTo>
                  <a:pt x="22947" y="110754"/>
                  <a:pt x="17528" y="142704"/>
                  <a:pt x="10247" y="174254"/>
                </a:cubicBezTo>
                <a:cubicBezTo>
                  <a:pt x="7989" y="184037"/>
                  <a:pt x="722" y="192789"/>
                  <a:pt x="722" y="202829"/>
                </a:cubicBezTo>
                <a:cubicBezTo>
                  <a:pt x="722" y="271746"/>
                  <a:pt x="-5703" y="469193"/>
                  <a:pt x="19772" y="583829"/>
                </a:cubicBezTo>
                <a:cubicBezTo>
                  <a:pt x="21950" y="593630"/>
                  <a:pt x="27039" y="602621"/>
                  <a:pt x="29297" y="612404"/>
                </a:cubicBezTo>
                <a:cubicBezTo>
                  <a:pt x="55603" y="726395"/>
                  <a:pt x="28615" y="678056"/>
                  <a:pt x="67397" y="736229"/>
                </a:cubicBezTo>
                <a:cubicBezTo>
                  <a:pt x="73747" y="767979"/>
                  <a:pt x="68486" y="804538"/>
                  <a:pt x="86447" y="831479"/>
                </a:cubicBezTo>
                <a:cubicBezTo>
                  <a:pt x="92797" y="841004"/>
                  <a:pt x="100377" y="849815"/>
                  <a:pt x="105497" y="860054"/>
                </a:cubicBezTo>
                <a:cubicBezTo>
                  <a:pt x="109987" y="869034"/>
                  <a:pt x="110146" y="879852"/>
                  <a:pt x="115022" y="888629"/>
                </a:cubicBezTo>
                <a:cubicBezTo>
                  <a:pt x="147706" y="947460"/>
                  <a:pt x="139955" y="937001"/>
                  <a:pt x="181697" y="964829"/>
                </a:cubicBezTo>
                <a:cubicBezTo>
                  <a:pt x="188047" y="974354"/>
                  <a:pt x="192132" y="985866"/>
                  <a:pt x="200747" y="993404"/>
                </a:cubicBezTo>
                <a:cubicBezTo>
                  <a:pt x="217977" y="1008481"/>
                  <a:pt x="238847" y="1018804"/>
                  <a:pt x="257897" y="1031504"/>
                </a:cubicBezTo>
                <a:cubicBezTo>
                  <a:pt x="267422" y="1037854"/>
                  <a:pt x="275366" y="1047778"/>
                  <a:pt x="286472" y="1050554"/>
                </a:cubicBezTo>
                <a:cubicBezTo>
                  <a:pt x="299172" y="1053729"/>
                  <a:pt x="312153" y="1055939"/>
                  <a:pt x="324572" y="1060079"/>
                </a:cubicBezTo>
                <a:cubicBezTo>
                  <a:pt x="349066" y="1068244"/>
                  <a:pt x="387062" y="1084902"/>
                  <a:pt x="410297" y="1098179"/>
                </a:cubicBezTo>
                <a:cubicBezTo>
                  <a:pt x="420236" y="1103859"/>
                  <a:pt x="429347" y="1110879"/>
                  <a:pt x="438872" y="1117229"/>
                </a:cubicBezTo>
                <a:cubicBezTo>
                  <a:pt x="543647" y="1114054"/>
                  <a:pt x="648683" y="1115744"/>
                  <a:pt x="753197" y="1107704"/>
                </a:cubicBezTo>
                <a:cubicBezTo>
                  <a:pt x="773218" y="1106164"/>
                  <a:pt x="790468" y="1091494"/>
                  <a:pt x="810347" y="1088654"/>
                </a:cubicBezTo>
                <a:cubicBezTo>
                  <a:pt x="832572" y="1085479"/>
                  <a:pt x="854877" y="1082820"/>
                  <a:pt x="877022" y="1079129"/>
                </a:cubicBezTo>
                <a:cubicBezTo>
                  <a:pt x="999262" y="1058756"/>
                  <a:pt x="835677" y="1080832"/>
                  <a:pt x="991322" y="1060079"/>
                </a:cubicBezTo>
                <a:cubicBezTo>
                  <a:pt x="1033554" y="1054448"/>
                  <a:pt x="1151363" y="1041657"/>
                  <a:pt x="1181822" y="1031504"/>
                </a:cubicBezTo>
                <a:cubicBezTo>
                  <a:pt x="1383879" y="964152"/>
                  <a:pt x="1133120" y="1046115"/>
                  <a:pt x="1277072" y="1002929"/>
                </a:cubicBezTo>
                <a:cubicBezTo>
                  <a:pt x="1296306" y="997159"/>
                  <a:pt x="1317514" y="995018"/>
                  <a:pt x="1334222" y="983879"/>
                </a:cubicBezTo>
                <a:cubicBezTo>
                  <a:pt x="1412153" y="931925"/>
                  <a:pt x="1363506" y="955101"/>
                  <a:pt x="1429472" y="936254"/>
                </a:cubicBezTo>
                <a:cubicBezTo>
                  <a:pt x="1439126" y="933496"/>
                  <a:pt x="1448143" y="928380"/>
                  <a:pt x="1458047" y="926729"/>
                </a:cubicBezTo>
                <a:cubicBezTo>
                  <a:pt x="1486407" y="922002"/>
                  <a:pt x="1515273" y="921004"/>
                  <a:pt x="1543772" y="917204"/>
                </a:cubicBezTo>
                <a:cubicBezTo>
                  <a:pt x="1562915" y="914652"/>
                  <a:pt x="1581834" y="910616"/>
                  <a:pt x="1600922" y="907679"/>
                </a:cubicBezTo>
                <a:cubicBezTo>
                  <a:pt x="1625609" y="903881"/>
                  <a:pt x="1698018" y="894569"/>
                  <a:pt x="1724747" y="888629"/>
                </a:cubicBezTo>
                <a:cubicBezTo>
                  <a:pt x="1734548" y="886451"/>
                  <a:pt x="1743668" y="881862"/>
                  <a:pt x="1753322" y="879104"/>
                </a:cubicBezTo>
                <a:cubicBezTo>
                  <a:pt x="1765909" y="875508"/>
                  <a:pt x="1778722" y="872754"/>
                  <a:pt x="1791422" y="869579"/>
                </a:cubicBezTo>
                <a:cubicBezTo>
                  <a:pt x="1839047" y="872754"/>
                  <a:pt x="1886858" y="873833"/>
                  <a:pt x="1934297" y="879104"/>
                </a:cubicBezTo>
                <a:cubicBezTo>
                  <a:pt x="1977385" y="883892"/>
                  <a:pt x="1970953" y="910373"/>
                  <a:pt x="2020022" y="926729"/>
                </a:cubicBezTo>
                <a:cubicBezTo>
                  <a:pt x="2061555" y="940573"/>
                  <a:pt x="2075558" y="939672"/>
                  <a:pt x="2105747" y="964829"/>
                </a:cubicBezTo>
                <a:cubicBezTo>
                  <a:pt x="2116095" y="973453"/>
                  <a:pt x="2123114" y="985932"/>
                  <a:pt x="2134322" y="993404"/>
                </a:cubicBezTo>
                <a:cubicBezTo>
                  <a:pt x="2143052" y="999224"/>
                  <a:pt x="2195224" y="1010722"/>
                  <a:pt x="2200997" y="1012454"/>
                </a:cubicBezTo>
                <a:cubicBezTo>
                  <a:pt x="2220231" y="1018224"/>
                  <a:pt x="2239097" y="1025154"/>
                  <a:pt x="2258147" y="1031504"/>
                </a:cubicBezTo>
                <a:lnTo>
                  <a:pt x="2286722" y="1041029"/>
                </a:lnTo>
                <a:cubicBezTo>
                  <a:pt x="2296247" y="1044204"/>
                  <a:pt x="2306317" y="1046064"/>
                  <a:pt x="2315297" y="1050554"/>
                </a:cubicBezTo>
                <a:cubicBezTo>
                  <a:pt x="2327997" y="1056904"/>
                  <a:pt x="2340102" y="1064618"/>
                  <a:pt x="2353397" y="1069604"/>
                </a:cubicBezTo>
                <a:cubicBezTo>
                  <a:pt x="2365654" y="1074201"/>
                  <a:pt x="2379240" y="1074532"/>
                  <a:pt x="2391497" y="1079129"/>
                </a:cubicBezTo>
                <a:cubicBezTo>
                  <a:pt x="2407464" y="1085117"/>
                  <a:pt x="2438127" y="1106100"/>
                  <a:pt x="2458172" y="1107704"/>
                </a:cubicBezTo>
                <a:cubicBezTo>
                  <a:pt x="2527871" y="1113280"/>
                  <a:pt x="2597872" y="1114054"/>
                  <a:pt x="2667722" y="1117229"/>
                </a:cubicBezTo>
                <a:cubicBezTo>
                  <a:pt x="2784929" y="1156298"/>
                  <a:pt x="2703164" y="1132722"/>
                  <a:pt x="2982047" y="1117229"/>
                </a:cubicBezTo>
                <a:cubicBezTo>
                  <a:pt x="3001330" y="1116158"/>
                  <a:pt x="3020344" y="1111894"/>
                  <a:pt x="3039197" y="1107704"/>
                </a:cubicBezTo>
                <a:cubicBezTo>
                  <a:pt x="3048998" y="1105526"/>
                  <a:pt x="3058118" y="1100937"/>
                  <a:pt x="3067772" y="1098179"/>
                </a:cubicBezTo>
                <a:cubicBezTo>
                  <a:pt x="3080359" y="1094583"/>
                  <a:pt x="3093285" y="1092250"/>
                  <a:pt x="3105872" y="1088654"/>
                </a:cubicBezTo>
                <a:cubicBezTo>
                  <a:pt x="3115526" y="1085896"/>
                  <a:pt x="3124646" y="1081307"/>
                  <a:pt x="3134447" y="1079129"/>
                </a:cubicBezTo>
                <a:cubicBezTo>
                  <a:pt x="3153300" y="1074939"/>
                  <a:pt x="3172659" y="1073392"/>
                  <a:pt x="3191597" y="1069604"/>
                </a:cubicBezTo>
                <a:cubicBezTo>
                  <a:pt x="3204434" y="1067037"/>
                  <a:pt x="3216686" y="1061525"/>
                  <a:pt x="3229697" y="1060079"/>
                </a:cubicBezTo>
                <a:cubicBezTo>
                  <a:pt x="3273988" y="1055158"/>
                  <a:pt x="3318667" y="1054589"/>
                  <a:pt x="3363047" y="1050554"/>
                </a:cubicBezTo>
                <a:cubicBezTo>
                  <a:pt x="3388540" y="1048236"/>
                  <a:pt x="3413847" y="1044204"/>
                  <a:pt x="3439247" y="1041029"/>
                </a:cubicBezTo>
                <a:cubicBezTo>
                  <a:pt x="3459630" y="1034235"/>
                  <a:pt x="3481191" y="1029832"/>
                  <a:pt x="3496397" y="1012454"/>
                </a:cubicBezTo>
                <a:cubicBezTo>
                  <a:pt x="3511474" y="995224"/>
                  <a:pt x="3534497" y="955304"/>
                  <a:pt x="3534497" y="955304"/>
                </a:cubicBezTo>
                <a:cubicBezTo>
                  <a:pt x="3531322" y="904504"/>
                  <a:pt x="3530300" y="853523"/>
                  <a:pt x="3524972" y="802904"/>
                </a:cubicBezTo>
                <a:cubicBezTo>
                  <a:pt x="3523921" y="792919"/>
                  <a:pt x="3520323" y="783106"/>
                  <a:pt x="3515447" y="774329"/>
                </a:cubicBezTo>
                <a:cubicBezTo>
                  <a:pt x="3486964" y="723060"/>
                  <a:pt x="3483482" y="723314"/>
                  <a:pt x="3448772" y="688604"/>
                </a:cubicBezTo>
                <a:cubicBezTo>
                  <a:pt x="3431624" y="637159"/>
                  <a:pt x="3449823" y="677559"/>
                  <a:pt x="3401147" y="621929"/>
                </a:cubicBezTo>
                <a:cubicBezTo>
                  <a:pt x="3390693" y="609982"/>
                  <a:pt x="3381799" y="596747"/>
                  <a:pt x="3372572" y="583829"/>
                </a:cubicBezTo>
                <a:cubicBezTo>
                  <a:pt x="3365918" y="574514"/>
                  <a:pt x="3362137" y="562792"/>
                  <a:pt x="3353522" y="555254"/>
                </a:cubicBezTo>
                <a:cubicBezTo>
                  <a:pt x="3336292" y="540177"/>
                  <a:pt x="3315422" y="529854"/>
                  <a:pt x="3296372" y="517154"/>
                </a:cubicBezTo>
                <a:lnTo>
                  <a:pt x="3267797" y="498104"/>
                </a:lnTo>
                <a:cubicBezTo>
                  <a:pt x="3213822" y="417142"/>
                  <a:pt x="3302722" y="542554"/>
                  <a:pt x="3191597" y="431429"/>
                </a:cubicBezTo>
                <a:cubicBezTo>
                  <a:pt x="3182072" y="421904"/>
                  <a:pt x="3173655" y="411124"/>
                  <a:pt x="3163022" y="402854"/>
                </a:cubicBezTo>
                <a:cubicBezTo>
                  <a:pt x="3144950" y="388798"/>
                  <a:pt x="3105872" y="364754"/>
                  <a:pt x="3105872" y="364754"/>
                </a:cubicBezTo>
                <a:cubicBezTo>
                  <a:pt x="3068317" y="308422"/>
                  <a:pt x="3110244" y="361074"/>
                  <a:pt x="3048722" y="317129"/>
                </a:cubicBezTo>
                <a:cubicBezTo>
                  <a:pt x="3037761" y="309299"/>
                  <a:pt x="3031355" y="296026"/>
                  <a:pt x="3020147" y="288554"/>
                </a:cubicBezTo>
                <a:cubicBezTo>
                  <a:pt x="3011793" y="282985"/>
                  <a:pt x="3000552" y="283519"/>
                  <a:pt x="2991572" y="279029"/>
                </a:cubicBezTo>
                <a:cubicBezTo>
                  <a:pt x="2981333" y="273909"/>
                  <a:pt x="2973458" y="264628"/>
                  <a:pt x="2962997" y="259979"/>
                </a:cubicBezTo>
                <a:cubicBezTo>
                  <a:pt x="2944647" y="251824"/>
                  <a:pt x="2924897" y="247279"/>
                  <a:pt x="2905847" y="240929"/>
                </a:cubicBezTo>
                <a:cubicBezTo>
                  <a:pt x="2837334" y="218091"/>
                  <a:pt x="2922893" y="245799"/>
                  <a:pt x="2839172" y="221879"/>
                </a:cubicBezTo>
                <a:cubicBezTo>
                  <a:pt x="2829518" y="219121"/>
                  <a:pt x="2820501" y="214005"/>
                  <a:pt x="2810597" y="212354"/>
                </a:cubicBezTo>
                <a:cubicBezTo>
                  <a:pt x="2782237" y="207627"/>
                  <a:pt x="2753426" y="206188"/>
                  <a:pt x="2724872" y="202829"/>
                </a:cubicBezTo>
                <a:lnTo>
                  <a:pt x="2648672" y="193304"/>
                </a:lnTo>
                <a:cubicBezTo>
                  <a:pt x="2534434" y="176984"/>
                  <a:pt x="2640202" y="191610"/>
                  <a:pt x="2553422" y="174254"/>
                </a:cubicBezTo>
                <a:cubicBezTo>
                  <a:pt x="2513824" y="166334"/>
                  <a:pt x="2469244" y="161304"/>
                  <a:pt x="2429597" y="155204"/>
                </a:cubicBezTo>
                <a:cubicBezTo>
                  <a:pt x="2410509" y="152267"/>
                  <a:pt x="2391714" y="147008"/>
                  <a:pt x="2372447" y="145679"/>
                </a:cubicBezTo>
                <a:cubicBezTo>
                  <a:pt x="2299526" y="140650"/>
                  <a:pt x="2226397" y="139329"/>
                  <a:pt x="2153372" y="136154"/>
                </a:cubicBezTo>
                <a:cubicBezTo>
                  <a:pt x="1746555" y="97409"/>
                  <a:pt x="2164756" y="132418"/>
                  <a:pt x="1543772" y="107579"/>
                </a:cubicBezTo>
                <a:cubicBezTo>
                  <a:pt x="1524571" y="106811"/>
                  <a:pt x="1453321" y="94491"/>
                  <a:pt x="1429472" y="88529"/>
                </a:cubicBezTo>
                <a:cubicBezTo>
                  <a:pt x="1419732" y="86094"/>
                  <a:pt x="1410801" y="80655"/>
                  <a:pt x="1400897" y="79004"/>
                </a:cubicBezTo>
                <a:cubicBezTo>
                  <a:pt x="1372537" y="74277"/>
                  <a:pt x="1343747" y="72654"/>
                  <a:pt x="1315172" y="69479"/>
                </a:cubicBezTo>
                <a:cubicBezTo>
                  <a:pt x="1264789" y="52685"/>
                  <a:pt x="1303206" y="63840"/>
                  <a:pt x="1229447" y="50429"/>
                </a:cubicBezTo>
                <a:cubicBezTo>
                  <a:pt x="1205944" y="46156"/>
                  <a:pt x="1146424" y="32782"/>
                  <a:pt x="1124672" y="31379"/>
                </a:cubicBezTo>
                <a:cubicBezTo>
                  <a:pt x="1045398" y="26265"/>
                  <a:pt x="965931" y="24794"/>
                  <a:pt x="886547" y="21854"/>
                </a:cubicBezTo>
                <a:lnTo>
                  <a:pt x="610322" y="12329"/>
                </a:lnTo>
                <a:cubicBezTo>
                  <a:pt x="501448" y="-5817"/>
                  <a:pt x="547865" y="-2310"/>
                  <a:pt x="372197" y="12329"/>
                </a:cubicBezTo>
                <a:cubicBezTo>
                  <a:pt x="291236" y="19076"/>
                  <a:pt x="354499" y="19679"/>
                  <a:pt x="295997" y="31379"/>
                </a:cubicBezTo>
                <a:cubicBezTo>
                  <a:pt x="273982" y="35782"/>
                  <a:pt x="251547" y="37729"/>
                  <a:pt x="229322" y="40904"/>
                </a:cubicBezTo>
                <a:cubicBezTo>
                  <a:pt x="216622" y="47254"/>
                  <a:pt x="204517" y="54968"/>
                  <a:pt x="191222" y="59954"/>
                </a:cubicBezTo>
                <a:cubicBezTo>
                  <a:pt x="178965" y="64551"/>
                  <a:pt x="165709" y="65883"/>
                  <a:pt x="153122" y="69479"/>
                </a:cubicBezTo>
                <a:cubicBezTo>
                  <a:pt x="143468" y="72237"/>
                  <a:pt x="134201" y="76246"/>
                  <a:pt x="124547" y="79004"/>
                </a:cubicBezTo>
                <a:cubicBezTo>
                  <a:pt x="111960" y="82600"/>
                  <a:pt x="99034" y="84933"/>
                  <a:pt x="86447" y="88529"/>
                </a:cubicBezTo>
                <a:cubicBezTo>
                  <a:pt x="54860" y="97554"/>
                  <a:pt x="38822" y="80592"/>
                  <a:pt x="29297" y="7900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/>
          </a:p>
        </p:txBody>
      </p:sp>
      <p:sp>
        <p:nvSpPr>
          <p:cNvPr id="9" name="Volný tvar 36">
            <a:extLst>
              <a:ext uri="{FF2B5EF4-FFF2-40B4-BE49-F238E27FC236}">
                <a16:creationId xmlns:a16="http://schemas.microsoft.com/office/drawing/2014/main" id="{1F0F593D-55D7-4AA5-E461-70B6B0886718}"/>
              </a:ext>
            </a:extLst>
          </p:cNvPr>
          <p:cNvSpPr/>
          <p:nvPr/>
        </p:nvSpPr>
        <p:spPr>
          <a:xfrm>
            <a:off x="474716" y="2478186"/>
            <a:ext cx="2671763" cy="1121569"/>
          </a:xfrm>
          <a:custGeom>
            <a:avLst/>
            <a:gdLst>
              <a:gd name="connsiteX0" fmla="*/ 66675 w 3562350"/>
              <a:gd name="connsiteY0" fmla="*/ 152400 h 1495425"/>
              <a:gd name="connsiteX1" fmla="*/ 66675 w 3562350"/>
              <a:gd name="connsiteY1" fmla="*/ 152400 h 1495425"/>
              <a:gd name="connsiteX2" fmla="*/ 38100 w 3562350"/>
              <a:gd name="connsiteY2" fmla="*/ 276225 h 1495425"/>
              <a:gd name="connsiteX3" fmla="*/ 28575 w 3562350"/>
              <a:gd name="connsiteY3" fmla="*/ 304800 h 1495425"/>
              <a:gd name="connsiteX4" fmla="*/ 19050 w 3562350"/>
              <a:gd name="connsiteY4" fmla="*/ 342900 h 1495425"/>
              <a:gd name="connsiteX5" fmla="*/ 0 w 3562350"/>
              <a:gd name="connsiteY5" fmla="*/ 409575 h 1495425"/>
              <a:gd name="connsiteX6" fmla="*/ 9525 w 3562350"/>
              <a:gd name="connsiteY6" fmla="*/ 542925 h 1495425"/>
              <a:gd name="connsiteX7" fmla="*/ 76200 w 3562350"/>
              <a:gd name="connsiteY7" fmla="*/ 581025 h 1495425"/>
              <a:gd name="connsiteX8" fmla="*/ 152400 w 3562350"/>
              <a:gd name="connsiteY8" fmla="*/ 609600 h 1495425"/>
              <a:gd name="connsiteX9" fmla="*/ 190500 w 3562350"/>
              <a:gd name="connsiteY9" fmla="*/ 619125 h 1495425"/>
              <a:gd name="connsiteX10" fmla="*/ 247650 w 3562350"/>
              <a:gd name="connsiteY10" fmla="*/ 638175 h 1495425"/>
              <a:gd name="connsiteX11" fmla="*/ 304800 w 3562350"/>
              <a:gd name="connsiteY11" fmla="*/ 666750 h 1495425"/>
              <a:gd name="connsiteX12" fmla="*/ 371475 w 3562350"/>
              <a:gd name="connsiteY12" fmla="*/ 714375 h 1495425"/>
              <a:gd name="connsiteX13" fmla="*/ 409575 w 3562350"/>
              <a:gd name="connsiteY13" fmla="*/ 733425 h 1495425"/>
              <a:gd name="connsiteX14" fmla="*/ 428625 w 3562350"/>
              <a:gd name="connsiteY14" fmla="*/ 762000 h 1495425"/>
              <a:gd name="connsiteX15" fmla="*/ 485775 w 3562350"/>
              <a:gd name="connsiteY15" fmla="*/ 800100 h 1495425"/>
              <a:gd name="connsiteX16" fmla="*/ 533400 w 3562350"/>
              <a:gd name="connsiteY16" fmla="*/ 847725 h 1495425"/>
              <a:gd name="connsiteX17" fmla="*/ 552450 w 3562350"/>
              <a:gd name="connsiteY17" fmla="*/ 876300 h 1495425"/>
              <a:gd name="connsiteX18" fmla="*/ 581025 w 3562350"/>
              <a:gd name="connsiteY18" fmla="*/ 904875 h 1495425"/>
              <a:gd name="connsiteX19" fmla="*/ 628650 w 3562350"/>
              <a:gd name="connsiteY19" fmla="*/ 952500 h 1495425"/>
              <a:gd name="connsiteX20" fmla="*/ 657225 w 3562350"/>
              <a:gd name="connsiteY20" fmla="*/ 962025 h 1495425"/>
              <a:gd name="connsiteX21" fmla="*/ 704850 w 3562350"/>
              <a:gd name="connsiteY21" fmla="*/ 981075 h 1495425"/>
              <a:gd name="connsiteX22" fmla="*/ 819150 w 3562350"/>
              <a:gd name="connsiteY22" fmla="*/ 990600 h 1495425"/>
              <a:gd name="connsiteX23" fmla="*/ 895350 w 3562350"/>
              <a:gd name="connsiteY23" fmla="*/ 1000125 h 1495425"/>
              <a:gd name="connsiteX24" fmla="*/ 942975 w 3562350"/>
              <a:gd name="connsiteY24" fmla="*/ 1009650 h 1495425"/>
              <a:gd name="connsiteX25" fmla="*/ 1066800 w 3562350"/>
              <a:gd name="connsiteY25" fmla="*/ 1019175 h 1495425"/>
              <a:gd name="connsiteX26" fmla="*/ 1095375 w 3562350"/>
              <a:gd name="connsiteY26" fmla="*/ 1028700 h 1495425"/>
              <a:gd name="connsiteX27" fmla="*/ 1152525 w 3562350"/>
              <a:gd name="connsiteY27" fmla="*/ 1095375 h 1495425"/>
              <a:gd name="connsiteX28" fmla="*/ 1181100 w 3562350"/>
              <a:gd name="connsiteY28" fmla="*/ 1123950 h 1495425"/>
              <a:gd name="connsiteX29" fmla="*/ 1200150 w 3562350"/>
              <a:gd name="connsiteY29" fmla="*/ 1162050 h 1495425"/>
              <a:gd name="connsiteX30" fmla="*/ 1247775 w 3562350"/>
              <a:gd name="connsiteY30" fmla="*/ 1190625 h 1495425"/>
              <a:gd name="connsiteX31" fmla="*/ 1343025 w 3562350"/>
              <a:gd name="connsiteY31" fmla="*/ 1238250 h 1495425"/>
              <a:gd name="connsiteX32" fmla="*/ 1381125 w 3562350"/>
              <a:gd name="connsiteY32" fmla="*/ 1247775 h 1495425"/>
              <a:gd name="connsiteX33" fmla="*/ 1438275 w 3562350"/>
              <a:gd name="connsiteY33" fmla="*/ 1266825 h 1495425"/>
              <a:gd name="connsiteX34" fmla="*/ 1476375 w 3562350"/>
              <a:gd name="connsiteY34" fmla="*/ 1276350 h 1495425"/>
              <a:gd name="connsiteX35" fmla="*/ 1533525 w 3562350"/>
              <a:gd name="connsiteY35" fmla="*/ 1295400 h 1495425"/>
              <a:gd name="connsiteX36" fmla="*/ 1714500 w 3562350"/>
              <a:gd name="connsiteY36" fmla="*/ 1314450 h 1495425"/>
              <a:gd name="connsiteX37" fmla="*/ 1790700 w 3562350"/>
              <a:gd name="connsiteY37" fmla="*/ 1333500 h 1495425"/>
              <a:gd name="connsiteX38" fmla="*/ 1819275 w 3562350"/>
              <a:gd name="connsiteY38" fmla="*/ 1343025 h 1495425"/>
              <a:gd name="connsiteX39" fmla="*/ 1866900 w 3562350"/>
              <a:gd name="connsiteY39" fmla="*/ 1352550 h 1495425"/>
              <a:gd name="connsiteX40" fmla="*/ 1895475 w 3562350"/>
              <a:gd name="connsiteY40" fmla="*/ 1371600 h 1495425"/>
              <a:gd name="connsiteX41" fmla="*/ 1924050 w 3562350"/>
              <a:gd name="connsiteY41" fmla="*/ 1400175 h 1495425"/>
              <a:gd name="connsiteX42" fmla="*/ 1962150 w 3562350"/>
              <a:gd name="connsiteY42" fmla="*/ 1419225 h 1495425"/>
              <a:gd name="connsiteX43" fmla="*/ 1990725 w 3562350"/>
              <a:gd name="connsiteY43" fmla="*/ 1438275 h 1495425"/>
              <a:gd name="connsiteX44" fmla="*/ 2057400 w 3562350"/>
              <a:gd name="connsiteY44" fmla="*/ 1457325 h 1495425"/>
              <a:gd name="connsiteX45" fmla="*/ 2209800 w 3562350"/>
              <a:gd name="connsiteY45" fmla="*/ 1485900 h 1495425"/>
              <a:gd name="connsiteX46" fmla="*/ 2257425 w 3562350"/>
              <a:gd name="connsiteY46" fmla="*/ 1495425 h 1495425"/>
              <a:gd name="connsiteX47" fmla="*/ 2447925 w 3562350"/>
              <a:gd name="connsiteY47" fmla="*/ 1476375 h 1495425"/>
              <a:gd name="connsiteX48" fmla="*/ 2486025 w 3562350"/>
              <a:gd name="connsiteY48" fmla="*/ 1457325 h 1495425"/>
              <a:gd name="connsiteX49" fmla="*/ 2505075 w 3562350"/>
              <a:gd name="connsiteY49" fmla="*/ 1428750 h 1495425"/>
              <a:gd name="connsiteX50" fmla="*/ 2552700 w 3562350"/>
              <a:gd name="connsiteY50" fmla="*/ 1400175 h 1495425"/>
              <a:gd name="connsiteX51" fmla="*/ 2609850 w 3562350"/>
              <a:gd name="connsiteY51" fmla="*/ 1371600 h 1495425"/>
              <a:gd name="connsiteX52" fmla="*/ 2686050 w 3562350"/>
              <a:gd name="connsiteY52" fmla="*/ 1390650 h 1495425"/>
              <a:gd name="connsiteX53" fmla="*/ 2743200 w 3562350"/>
              <a:gd name="connsiteY53" fmla="*/ 1409700 h 1495425"/>
              <a:gd name="connsiteX54" fmla="*/ 2847975 w 3562350"/>
              <a:gd name="connsiteY54" fmla="*/ 1428750 h 1495425"/>
              <a:gd name="connsiteX55" fmla="*/ 2876550 w 3562350"/>
              <a:gd name="connsiteY55" fmla="*/ 1438275 h 1495425"/>
              <a:gd name="connsiteX56" fmla="*/ 2914650 w 3562350"/>
              <a:gd name="connsiteY56" fmla="*/ 1447800 h 1495425"/>
              <a:gd name="connsiteX57" fmla="*/ 3067050 w 3562350"/>
              <a:gd name="connsiteY57" fmla="*/ 1438275 h 1495425"/>
              <a:gd name="connsiteX58" fmla="*/ 3124200 w 3562350"/>
              <a:gd name="connsiteY58" fmla="*/ 1409700 h 1495425"/>
              <a:gd name="connsiteX59" fmla="*/ 3152775 w 3562350"/>
              <a:gd name="connsiteY59" fmla="*/ 1400175 h 1495425"/>
              <a:gd name="connsiteX60" fmla="*/ 3209925 w 3562350"/>
              <a:gd name="connsiteY60" fmla="*/ 1352550 h 1495425"/>
              <a:gd name="connsiteX61" fmla="*/ 3267075 w 3562350"/>
              <a:gd name="connsiteY61" fmla="*/ 1314450 h 1495425"/>
              <a:gd name="connsiteX62" fmla="*/ 3295650 w 3562350"/>
              <a:gd name="connsiteY62" fmla="*/ 1295400 h 1495425"/>
              <a:gd name="connsiteX63" fmla="*/ 3343275 w 3562350"/>
              <a:gd name="connsiteY63" fmla="*/ 1266825 h 1495425"/>
              <a:gd name="connsiteX64" fmla="*/ 3371850 w 3562350"/>
              <a:gd name="connsiteY64" fmla="*/ 1247775 h 1495425"/>
              <a:gd name="connsiteX65" fmla="*/ 3429000 w 3562350"/>
              <a:gd name="connsiteY65" fmla="*/ 1219200 h 1495425"/>
              <a:gd name="connsiteX66" fmla="*/ 3448050 w 3562350"/>
              <a:gd name="connsiteY66" fmla="*/ 1190625 h 1495425"/>
              <a:gd name="connsiteX67" fmla="*/ 3514725 w 3562350"/>
              <a:gd name="connsiteY67" fmla="*/ 1104900 h 1495425"/>
              <a:gd name="connsiteX68" fmla="*/ 3543300 w 3562350"/>
              <a:gd name="connsiteY68" fmla="*/ 1019175 h 1495425"/>
              <a:gd name="connsiteX69" fmla="*/ 3552825 w 3562350"/>
              <a:gd name="connsiteY69" fmla="*/ 990600 h 1495425"/>
              <a:gd name="connsiteX70" fmla="*/ 3562350 w 3562350"/>
              <a:gd name="connsiteY70" fmla="*/ 942975 h 1495425"/>
              <a:gd name="connsiteX71" fmla="*/ 3552825 w 3562350"/>
              <a:gd name="connsiteY71" fmla="*/ 676275 h 1495425"/>
              <a:gd name="connsiteX72" fmla="*/ 3533775 w 3562350"/>
              <a:gd name="connsiteY72" fmla="*/ 590550 h 1495425"/>
              <a:gd name="connsiteX73" fmla="*/ 3514725 w 3562350"/>
              <a:gd name="connsiteY73" fmla="*/ 523875 h 1495425"/>
              <a:gd name="connsiteX74" fmla="*/ 3495675 w 3562350"/>
              <a:gd name="connsiteY74" fmla="*/ 447675 h 1495425"/>
              <a:gd name="connsiteX75" fmla="*/ 3476625 w 3562350"/>
              <a:gd name="connsiteY75" fmla="*/ 381000 h 1495425"/>
              <a:gd name="connsiteX76" fmla="*/ 3457575 w 3562350"/>
              <a:gd name="connsiteY76" fmla="*/ 323850 h 1495425"/>
              <a:gd name="connsiteX77" fmla="*/ 3448050 w 3562350"/>
              <a:gd name="connsiteY77" fmla="*/ 295275 h 1495425"/>
              <a:gd name="connsiteX78" fmla="*/ 3400425 w 3562350"/>
              <a:gd name="connsiteY78" fmla="*/ 209550 h 1495425"/>
              <a:gd name="connsiteX79" fmla="*/ 3371850 w 3562350"/>
              <a:gd name="connsiteY79" fmla="*/ 190500 h 1495425"/>
              <a:gd name="connsiteX80" fmla="*/ 3295650 w 3562350"/>
              <a:gd name="connsiteY80" fmla="*/ 142875 h 1495425"/>
              <a:gd name="connsiteX81" fmla="*/ 3267075 w 3562350"/>
              <a:gd name="connsiteY81" fmla="*/ 123825 h 1495425"/>
              <a:gd name="connsiteX82" fmla="*/ 3162300 w 3562350"/>
              <a:gd name="connsiteY82" fmla="*/ 104775 h 1495425"/>
              <a:gd name="connsiteX83" fmla="*/ 3124200 w 3562350"/>
              <a:gd name="connsiteY83" fmla="*/ 95250 h 1495425"/>
              <a:gd name="connsiteX84" fmla="*/ 2867025 w 3562350"/>
              <a:gd name="connsiteY84" fmla="*/ 85725 h 1495425"/>
              <a:gd name="connsiteX85" fmla="*/ 2838450 w 3562350"/>
              <a:gd name="connsiteY85" fmla="*/ 76200 h 1495425"/>
              <a:gd name="connsiteX86" fmla="*/ 2447925 w 3562350"/>
              <a:gd name="connsiteY86" fmla="*/ 85725 h 1495425"/>
              <a:gd name="connsiteX87" fmla="*/ 2362200 w 3562350"/>
              <a:gd name="connsiteY87" fmla="*/ 104775 h 1495425"/>
              <a:gd name="connsiteX88" fmla="*/ 2333625 w 3562350"/>
              <a:gd name="connsiteY88" fmla="*/ 123825 h 1495425"/>
              <a:gd name="connsiteX89" fmla="*/ 2286000 w 3562350"/>
              <a:gd name="connsiteY89" fmla="*/ 133350 h 1495425"/>
              <a:gd name="connsiteX90" fmla="*/ 2257425 w 3562350"/>
              <a:gd name="connsiteY90" fmla="*/ 142875 h 1495425"/>
              <a:gd name="connsiteX91" fmla="*/ 2209800 w 3562350"/>
              <a:gd name="connsiteY91" fmla="*/ 152400 h 1495425"/>
              <a:gd name="connsiteX92" fmla="*/ 1819275 w 3562350"/>
              <a:gd name="connsiteY92" fmla="*/ 142875 h 1495425"/>
              <a:gd name="connsiteX93" fmla="*/ 1790700 w 3562350"/>
              <a:gd name="connsiteY93" fmla="*/ 133350 h 1495425"/>
              <a:gd name="connsiteX94" fmla="*/ 1752600 w 3562350"/>
              <a:gd name="connsiteY94" fmla="*/ 123825 h 1495425"/>
              <a:gd name="connsiteX95" fmla="*/ 1666875 w 3562350"/>
              <a:gd name="connsiteY95" fmla="*/ 85725 h 1495425"/>
              <a:gd name="connsiteX96" fmla="*/ 1638300 w 3562350"/>
              <a:gd name="connsiteY96" fmla="*/ 76200 h 1495425"/>
              <a:gd name="connsiteX97" fmla="*/ 1609725 w 3562350"/>
              <a:gd name="connsiteY97" fmla="*/ 66675 h 1495425"/>
              <a:gd name="connsiteX98" fmla="*/ 1571625 w 3562350"/>
              <a:gd name="connsiteY98" fmla="*/ 57150 h 1495425"/>
              <a:gd name="connsiteX99" fmla="*/ 1457325 w 3562350"/>
              <a:gd name="connsiteY99" fmla="*/ 38100 h 1495425"/>
              <a:gd name="connsiteX100" fmla="*/ 1428750 w 3562350"/>
              <a:gd name="connsiteY100" fmla="*/ 19050 h 1495425"/>
              <a:gd name="connsiteX101" fmla="*/ 1352550 w 3562350"/>
              <a:gd name="connsiteY101" fmla="*/ 0 h 1495425"/>
              <a:gd name="connsiteX102" fmla="*/ 1000125 w 3562350"/>
              <a:gd name="connsiteY102" fmla="*/ 9525 h 1495425"/>
              <a:gd name="connsiteX103" fmla="*/ 942975 w 3562350"/>
              <a:gd name="connsiteY103" fmla="*/ 28575 h 1495425"/>
              <a:gd name="connsiteX104" fmla="*/ 885825 w 3562350"/>
              <a:gd name="connsiteY104" fmla="*/ 38100 h 1495425"/>
              <a:gd name="connsiteX105" fmla="*/ 857250 w 3562350"/>
              <a:gd name="connsiteY105" fmla="*/ 47625 h 1495425"/>
              <a:gd name="connsiteX106" fmla="*/ 781050 w 3562350"/>
              <a:gd name="connsiteY106" fmla="*/ 57150 h 1495425"/>
              <a:gd name="connsiteX107" fmla="*/ 733425 w 3562350"/>
              <a:gd name="connsiteY107" fmla="*/ 66675 h 1495425"/>
              <a:gd name="connsiteX108" fmla="*/ 266700 w 3562350"/>
              <a:gd name="connsiteY108" fmla="*/ 76200 h 1495425"/>
              <a:gd name="connsiteX109" fmla="*/ 180975 w 3562350"/>
              <a:gd name="connsiteY109" fmla="*/ 95250 h 1495425"/>
              <a:gd name="connsiteX110" fmla="*/ 95250 w 3562350"/>
              <a:gd name="connsiteY110" fmla="*/ 142875 h 1495425"/>
              <a:gd name="connsiteX111" fmla="*/ 66675 w 3562350"/>
              <a:gd name="connsiteY111" fmla="*/ 1524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562350" h="1495425">
                <a:moveTo>
                  <a:pt x="66675" y="152400"/>
                </a:moveTo>
                <a:lnTo>
                  <a:pt x="66675" y="152400"/>
                </a:lnTo>
                <a:cubicBezTo>
                  <a:pt x="63372" y="167264"/>
                  <a:pt x="46412" y="247132"/>
                  <a:pt x="38100" y="276225"/>
                </a:cubicBezTo>
                <a:cubicBezTo>
                  <a:pt x="35342" y="285879"/>
                  <a:pt x="31333" y="295146"/>
                  <a:pt x="28575" y="304800"/>
                </a:cubicBezTo>
                <a:cubicBezTo>
                  <a:pt x="24979" y="317387"/>
                  <a:pt x="22646" y="330313"/>
                  <a:pt x="19050" y="342900"/>
                </a:cubicBezTo>
                <a:cubicBezTo>
                  <a:pt x="-8279" y="438553"/>
                  <a:pt x="29777" y="290468"/>
                  <a:pt x="0" y="409575"/>
                </a:cubicBezTo>
                <a:cubicBezTo>
                  <a:pt x="3175" y="454025"/>
                  <a:pt x="-1283" y="499692"/>
                  <a:pt x="9525" y="542925"/>
                </a:cubicBezTo>
                <a:cubicBezTo>
                  <a:pt x="11440" y="550587"/>
                  <a:pt x="75582" y="580750"/>
                  <a:pt x="76200" y="581025"/>
                </a:cubicBezTo>
                <a:cubicBezTo>
                  <a:pt x="94317" y="589077"/>
                  <a:pt x="130406" y="603316"/>
                  <a:pt x="152400" y="609600"/>
                </a:cubicBezTo>
                <a:cubicBezTo>
                  <a:pt x="164987" y="613196"/>
                  <a:pt x="177961" y="615363"/>
                  <a:pt x="190500" y="619125"/>
                </a:cubicBezTo>
                <a:cubicBezTo>
                  <a:pt x="209734" y="624895"/>
                  <a:pt x="230942" y="627036"/>
                  <a:pt x="247650" y="638175"/>
                </a:cubicBezTo>
                <a:cubicBezTo>
                  <a:pt x="284579" y="662794"/>
                  <a:pt x="265365" y="653605"/>
                  <a:pt x="304800" y="666750"/>
                </a:cubicBezTo>
                <a:cubicBezTo>
                  <a:pt x="321155" y="679016"/>
                  <a:pt x="351976" y="703233"/>
                  <a:pt x="371475" y="714375"/>
                </a:cubicBezTo>
                <a:cubicBezTo>
                  <a:pt x="383803" y="721420"/>
                  <a:pt x="396875" y="727075"/>
                  <a:pt x="409575" y="733425"/>
                </a:cubicBezTo>
                <a:cubicBezTo>
                  <a:pt x="415925" y="742950"/>
                  <a:pt x="420010" y="754462"/>
                  <a:pt x="428625" y="762000"/>
                </a:cubicBezTo>
                <a:cubicBezTo>
                  <a:pt x="445855" y="777077"/>
                  <a:pt x="485775" y="800100"/>
                  <a:pt x="485775" y="800100"/>
                </a:cubicBezTo>
                <a:cubicBezTo>
                  <a:pt x="536575" y="876300"/>
                  <a:pt x="469900" y="784225"/>
                  <a:pt x="533400" y="847725"/>
                </a:cubicBezTo>
                <a:cubicBezTo>
                  <a:pt x="541495" y="855820"/>
                  <a:pt x="545121" y="867506"/>
                  <a:pt x="552450" y="876300"/>
                </a:cubicBezTo>
                <a:cubicBezTo>
                  <a:pt x="561074" y="886648"/>
                  <a:pt x="572401" y="894527"/>
                  <a:pt x="581025" y="904875"/>
                </a:cubicBezTo>
                <a:cubicBezTo>
                  <a:pt x="608239" y="937532"/>
                  <a:pt x="588736" y="932543"/>
                  <a:pt x="628650" y="952500"/>
                </a:cubicBezTo>
                <a:cubicBezTo>
                  <a:pt x="637630" y="956990"/>
                  <a:pt x="647824" y="958500"/>
                  <a:pt x="657225" y="962025"/>
                </a:cubicBezTo>
                <a:cubicBezTo>
                  <a:pt x="673234" y="968028"/>
                  <a:pt x="688012" y="978104"/>
                  <a:pt x="704850" y="981075"/>
                </a:cubicBezTo>
                <a:cubicBezTo>
                  <a:pt x="742500" y="987719"/>
                  <a:pt x="781108" y="986796"/>
                  <a:pt x="819150" y="990600"/>
                </a:cubicBezTo>
                <a:cubicBezTo>
                  <a:pt x="844621" y="993147"/>
                  <a:pt x="870050" y="996233"/>
                  <a:pt x="895350" y="1000125"/>
                </a:cubicBezTo>
                <a:cubicBezTo>
                  <a:pt x="911351" y="1002587"/>
                  <a:pt x="926885" y="1007862"/>
                  <a:pt x="942975" y="1009650"/>
                </a:cubicBezTo>
                <a:cubicBezTo>
                  <a:pt x="984119" y="1014222"/>
                  <a:pt x="1025525" y="1016000"/>
                  <a:pt x="1066800" y="1019175"/>
                </a:cubicBezTo>
                <a:cubicBezTo>
                  <a:pt x="1076325" y="1022350"/>
                  <a:pt x="1087021" y="1023131"/>
                  <a:pt x="1095375" y="1028700"/>
                </a:cubicBezTo>
                <a:cubicBezTo>
                  <a:pt x="1119010" y="1044457"/>
                  <a:pt x="1134919" y="1074834"/>
                  <a:pt x="1152525" y="1095375"/>
                </a:cubicBezTo>
                <a:cubicBezTo>
                  <a:pt x="1161291" y="1105602"/>
                  <a:pt x="1173270" y="1112989"/>
                  <a:pt x="1181100" y="1123950"/>
                </a:cubicBezTo>
                <a:cubicBezTo>
                  <a:pt x="1189353" y="1135504"/>
                  <a:pt x="1190110" y="1152010"/>
                  <a:pt x="1200150" y="1162050"/>
                </a:cubicBezTo>
                <a:cubicBezTo>
                  <a:pt x="1213241" y="1175141"/>
                  <a:pt x="1232371" y="1180356"/>
                  <a:pt x="1247775" y="1190625"/>
                </a:cubicBezTo>
                <a:cubicBezTo>
                  <a:pt x="1301355" y="1226345"/>
                  <a:pt x="1271554" y="1220382"/>
                  <a:pt x="1343025" y="1238250"/>
                </a:cubicBezTo>
                <a:cubicBezTo>
                  <a:pt x="1355725" y="1241425"/>
                  <a:pt x="1368586" y="1244013"/>
                  <a:pt x="1381125" y="1247775"/>
                </a:cubicBezTo>
                <a:cubicBezTo>
                  <a:pt x="1400359" y="1253545"/>
                  <a:pt x="1418794" y="1261955"/>
                  <a:pt x="1438275" y="1266825"/>
                </a:cubicBezTo>
                <a:cubicBezTo>
                  <a:pt x="1450975" y="1270000"/>
                  <a:pt x="1463836" y="1272588"/>
                  <a:pt x="1476375" y="1276350"/>
                </a:cubicBezTo>
                <a:cubicBezTo>
                  <a:pt x="1495609" y="1282120"/>
                  <a:pt x="1513697" y="1292227"/>
                  <a:pt x="1533525" y="1295400"/>
                </a:cubicBezTo>
                <a:cubicBezTo>
                  <a:pt x="1593421" y="1304983"/>
                  <a:pt x="1714500" y="1314450"/>
                  <a:pt x="1714500" y="1314450"/>
                </a:cubicBezTo>
                <a:cubicBezTo>
                  <a:pt x="1739900" y="1320800"/>
                  <a:pt x="1765862" y="1325221"/>
                  <a:pt x="1790700" y="1333500"/>
                </a:cubicBezTo>
                <a:cubicBezTo>
                  <a:pt x="1800225" y="1336675"/>
                  <a:pt x="1809535" y="1340590"/>
                  <a:pt x="1819275" y="1343025"/>
                </a:cubicBezTo>
                <a:cubicBezTo>
                  <a:pt x="1834981" y="1346952"/>
                  <a:pt x="1851025" y="1349375"/>
                  <a:pt x="1866900" y="1352550"/>
                </a:cubicBezTo>
                <a:cubicBezTo>
                  <a:pt x="1876425" y="1358900"/>
                  <a:pt x="1886681" y="1364271"/>
                  <a:pt x="1895475" y="1371600"/>
                </a:cubicBezTo>
                <a:cubicBezTo>
                  <a:pt x="1905823" y="1380224"/>
                  <a:pt x="1913089" y="1392345"/>
                  <a:pt x="1924050" y="1400175"/>
                </a:cubicBezTo>
                <a:cubicBezTo>
                  <a:pt x="1935604" y="1408428"/>
                  <a:pt x="1949822" y="1412180"/>
                  <a:pt x="1962150" y="1419225"/>
                </a:cubicBezTo>
                <a:cubicBezTo>
                  <a:pt x="1972089" y="1424905"/>
                  <a:pt x="1980486" y="1433155"/>
                  <a:pt x="1990725" y="1438275"/>
                </a:cubicBezTo>
                <a:cubicBezTo>
                  <a:pt x="2002829" y="1444327"/>
                  <a:pt x="2047227" y="1455290"/>
                  <a:pt x="2057400" y="1457325"/>
                </a:cubicBezTo>
                <a:cubicBezTo>
                  <a:pt x="2108082" y="1467461"/>
                  <a:pt x="2159118" y="1475764"/>
                  <a:pt x="2209800" y="1485900"/>
                </a:cubicBezTo>
                <a:lnTo>
                  <a:pt x="2257425" y="1495425"/>
                </a:lnTo>
                <a:cubicBezTo>
                  <a:pt x="2318588" y="1491827"/>
                  <a:pt x="2388629" y="1501788"/>
                  <a:pt x="2447925" y="1476375"/>
                </a:cubicBezTo>
                <a:cubicBezTo>
                  <a:pt x="2460976" y="1470782"/>
                  <a:pt x="2473325" y="1463675"/>
                  <a:pt x="2486025" y="1457325"/>
                </a:cubicBezTo>
                <a:cubicBezTo>
                  <a:pt x="2492375" y="1447800"/>
                  <a:pt x="2496383" y="1436200"/>
                  <a:pt x="2505075" y="1428750"/>
                </a:cubicBezTo>
                <a:cubicBezTo>
                  <a:pt x="2519131" y="1416702"/>
                  <a:pt x="2537001" y="1409987"/>
                  <a:pt x="2552700" y="1400175"/>
                </a:cubicBezTo>
                <a:cubicBezTo>
                  <a:pt x="2594905" y="1373797"/>
                  <a:pt x="2565788" y="1386287"/>
                  <a:pt x="2609850" y="1371600"/>
                </a:cubicBezTo>
                <a:cubicBezTo>
                  <a:pt x="2635250" y="1377950"/>
                  <a:pt x="2661212" y="1382371"/>
                  <a:pt x="2686050" y="1390650"/>
                </a:cubicBezTo>
                <a:cubicBezTo>
                  <a:pt x="2705100" y="1397000"/>
                  <a:pt x="2723827" y="1404416"/>
                  <a:pt x="2743200" y="1409700"/>
                </a:cubicBezTo>
                <a:cubicBezTo>
                  <a:pt x="2781336" y="1420101"/>
                  <a:pt x="2808767" y="1420037"/>
                  <a:pt x="2847975" y="1428750"/>
                </a:cubicBezTo>
                <a:cubicBezTo>
                  <a:pt x="2857776" y="1430928"/>
                  <a:pt x="2866896" y="1435517"/>
                  <a:pt x="2876550" y="1438275"/>
                </a:cubicBezTo>
                <a:cubicBezTo>
                  <a:pt x="2889137" y="1441871"/>
                  <a:pt x="2901950" y="1444625"/>
                  <a:pt x="2914650" y="1447800"/>
                </a:cubicBezTo>
                <a:cubicBezTo>
                  <a:pt x="2965450" y="1444625"/>
                  <a:pt x="3016431" y="1443603"/>
                  <a:pt x="3067050" y="1438275"/>
                </a:cubicBezTo>
                <a:cubicBezTo>
                  <a:pt x="3097376" y="1435083"/>
                  <a:pt x="3097657" y="1422971"/>
                  <a:pt x="3124200" y="1409700"/>
                </a:cubicBezTo>
                <a:cubicBezTo>
                  <a:pt x="3133180" y="1405210"/>
                  <a:pt x="3143795" y="1404665"/>
                  <a:pt x="3152775" y="1400175"/>
                </a:cubicBezTo>
                <a:cubicBezTo>
                  <a:pt x="3193619" y="1379753"/>
                  <a:pt x="3172007" y="1382042"/>
                  <a:pt x="3209925" y="1352550"/>
                </a:cubicBezTo>
                <a:cubicBezTo>
                  <a:pt x="3227997" y="1338494"/>
                  <a:pt x="3248025" y="1327150"/>
                  <a:pt x="3267075" y="1314450"/>
                </a:cubicBezTo>
                <a:cubicBezTo>
                  <a:pt x="3276600" y="1308100"/>
                  <a:pt x="3285942" y="1301467"/>
                  <a:pt x="3295650" y="1295400"/>
                </a:cubicBezTo>
                <a:cubicBezTo>
                  <a:pt x="3311349" y="1285588"/>
                  <a:pt x="3327871" y="1277094"/>
                  <a:pt x="3343275" y="1266825"/>
                </a:cubicBezTo>
                <a:cubicBezTo>
                  <a:pt x="3352800" y="1260475"/>
                  <a:pt x="3361611" y="1252895"/>
                  <a:pt x="3371850" y="1247775"/>
                </a:cubicBezTo>
                <a:cubicBezTo>
                  <a:pt x="3450720" y="1208340"/>
                  <a:pt x="3347108" y="1273795"/>
                  <a:pt x="3429000" y="1219200"/>
                </a:cubicBezTo>
                <a:cubicBezTo>
                  <a:pt x="3435350" y="1209675"/>
                  <a:pt x="3440721" y="1199419"/>
                  <a:pt x="3448050" y="1190625"/>
                </a:cubicBezTo>
                <a:cubicBezTo>
                  <a:pt x="3475445" y="1157751"/>
                  <a:pt x="3498676" y="1153048"/>
                  <a:pt x="3514725" y="1104900"/>
                </a:cubicBezTo>
                <a:lnTo>
                  <a:pt x="3543300" y="1019175"/>
                </a:lnTo>
                <a:cubicBezTo>
                  <a:pt x="3546475" y="1009650"/>
                  <a:pt x="3550856" y="1000445"/>
                  <a:pt x="3552825" y="990600"/>
                </a:cubicBezTo>
                <a:lnTo>
                  <a:pt x="3562350" y="942975"/>
                </a:lnTo>
                <a:cubicBezTo>
                  <a:pt x="3559175" y="854075"/>
                  <a:pt x="3558049" y="765078"/>
                  <a:pt x="3552825" y="676275"/>
                </a:cubicBezTo>
                <a:cubicBezTo>
                  <a:pt x="3549911" y="626737"/>
                  <a:pt x="3545112" y="628341"/>
                  <a:pt x="3533775" y="590550"/>
                </a:cubicBezTo>
                <a:cubicBezTo>
                  <a:pt x="3527133" y="568410"/>
                  <a:pt x="3520681" y="546209"/>
                  <a:pt x="3514725" y="523875"/>
                </a:cubicBezTo>
                <a:cubicBezTo>
                  <a:pt x="3507979" y="498577"/>
                  <a:pt x="3503954" y="472513"/>
                  <a:pt x="3495675" y="447675"/>
                </a:cubicBezTo>
                <a:cubicBezTo>
                  <a:pt x="3463664" y="351643"/>
                  <a:pt x="3512505" y="500601"/>
                  <a:pt x="3476625" y="381000"/>
                </a:cubicBezTo>
                <a:cubicBezTo>
                  <a:pt x="3470855" y="361766"/>
                  <a:pt x="3463925" y="342900"/>
                  <a:pt x="3457575" y="323850"/>
                </a:cubicBezTo>
                <a:lnTo>
                  <a:pt x="3448050" y="295275"/>
                </a:lnTo>
                <a:cubicBezTo>
                  <a:pt x="3438124" y="265498"/>
                  <a:pt x="3428498" y="228265"/>
                  <a:pt x="3400425" y="209550"/>
                </a:cubicBezTo>
                <a:lnTo>
                  <a:pt x="3371850" y="190500"/>
                </a:lnTo>
                <a:cubicBezTo>
                  <a:pt x="3326153" y="121954"/>
                  <a:pt x="3390864" y="206351"/>
                  <a:pt x="3295650" y="142875"/>
                </a:cubicBezTo>
                <a:cubicBezTo>
                  <a:pt x="3286125" y="136525"/>
                  <a:pt x="3277597" y="128334"/>
                  <a:pt x="3267075" y="123825"/>
                </a:cubicBezTo>
                <a:cubicBezTo>
                  <a:pt x="3243197" y="113592"/>
                  <a:pt x="3180190" y="108028"/>
                  <a:pt x="3162300" y="104775"/>
                </a:cubicBezTo>
                <a:cubicBezTo>
                  <a:pt x="3149420" y="102433"/>
                  <a:pt x="3137264" y="96093"/>
                  <a:pt x="3124200" y="95250"/>
                </a:cubicBezTo>
                <a:cubicBezTo>
                  <a:pt x="3038594" y="89727"/>
                  <a:pt x="2952750" y="88900"/>
                  <a:pt x="2867025" y="85725"/>
                </a:cubicBezTo>
                <a:cubicBezTo>
                  <a:pt x="2857500" y="82550"/>
                  <a:pt x="2848490" y="76200"/>
                  <a:pt x="2838450" y="76200"/>
                </a:cubicBezTo>
                <a:cubicBezTo>
                  <a:pt x="2708236" y="76200"/>
                  <a:pt x="2578016" y="80069"/>
                  <a:pt x="2447925" y="85725"/>
                </a:cubicBezTo>
                <a:cubicBezTo>
                  <a:pt x="2433287" y="86361"/>
                  <a:pt x="2378953" y="100587"/>
                  <a:pt x="2362200" y="104775"/>
                </a:cubicBezTo>
                <a:cubicBezTo>
                  <a:pt x="2352675" y="111125"/>
                  <a:pt x="2344344" y="119805"/>
                  <a:pt x="2333625" y="123825"/>
                </a:cubicBezTo>
                <a:cubicBezTo>
                  <a:pt x="2318466" y="129509"/>
                  <a:pt x="2301706" y="129423"/>
                  <a:pt x="2286000" y="133350"/>
                </a:cubicBezTo>
                <a:cubicBezTo>
                  <a:pt x="2276260" y="135785"/>
                  <a:pt x="2267165" y="140440"/>
                  <a:pt x="2257425" y="142875"/>
                </a:cubicBezTo>
                <a:cubicBezTo>
                  <a:pt x="2241719" y="146802"/>
                  <a:pt x="2225675" y="149225"/>
                  <a:pt x="2209800" y="152400"/>
                </a:cubicBezTo>
                <a:cubicBezTo>
                  <a:pt x="2079625" y="149225"/>
                  <a:pt x="1949354" y="148788"/>
                  <a:pt x="1819275" y="142875"/>
                </a:cubicBezTo>
                <a:cubicBezTo>
                  <a:pt x="1809245" y="142419"/>
                  <a:pt x="1800354" y="136108"/>
                  <a:pt x="1790700" y="133350"/>
                </a:cubicBezTo>
                <a:cubicBezTo>
                  <a:pt x="1778113" y="129754"/>
                  <a:pt x="1765300" y="127000"/>
                  <a:pt x="1752600" y="123825"/>
                </a:cubicBezTo>
                <a:cubicBezTo>
                  <a:pt x="1707317" y="93636"/>
                  <a:pt x="1734885" y="108395"/>
                  <a:pt x="1666875" y="85725"/>
                </a:cubicBezTo>
                <a:lnTo>
                  <a:pt x="1638300" y="76200"/>
                </a:lnTo>
                <a:cubicBezTo>
                  <a:pt x="1628775" y="73025"/>
                  <a:pt x="1619465" y="69110"/>
                  <a:pt x="1609725" y="66675"/>
                </a:cubicBezTo>
                <a:cubicBezTo>
                  <a:pt x="1597025" y="63500"/>
                  <a:pt x="1584404" y="59990"/>
                  <a:pt x="1571625" y="57150"/>
                </a:cubicBezTo>
                <a:cubicBezTo>
                  <a:pt x="1521484" y="46008"/>
                  <a:pt x="1512986" y="46052"/>
                  <a:pt x="1457325" y="38100"/>
                </a:cubicBezTo>
                <a:cubicBezTo>
                  <a:pt x="1447800" y="31750"/>
                  <a:pt x="1438989" y="24170"/>
                  <a:pt x="1428750" y="19050"/>
                </a:cubicBezTo>
                <a:cubicBezTo>
                  <a:pt x="1409224" y="9287"/>
                  <a:pt x="1370664" y="3623"/>
                  <a:pt x="1352550" y="0"/>
                </a:cubicBezTo>
                <a:cubicBezTo>
                  <a:pt x="1235075" y="3175"/>
                  <a:pt x="1117358" y="1346"/>
                  <a:pt x="1000125" y="9525"/>
                </a:cubicBezTo>
                <a:cubicBezTo>
                  <a:pt x="980093" y="10923"/>
                  <a:pt x="962782" y="25274"/>
                  <a:pt x="942975" y="28575"/>
                </a:cubicBezTo>
                <a:cubicBezTo>
                  <a:pt x="923925" y="31750"/>
                  <a:pt x="904678" y="33910"/>
                  <a:pt x="885825" y="38100"/>
                </a:cubicBezTo>
                <a:cubicBezTo>
                  <a:pt x="876024" y="40278"/>
                  <a:pt x="867128" y="45829"/>
                  <a:pt x="857250" y="47625"/>
                </a:cubicBezTo>
                <a:cubicBezTo>
                  <a:pt x="832065" y="52204"/>
                  <a:pt x="806350" y="53258"/>
                  <a:pt x="781050" y="57150"/>
                </a:cubicBezTo>
                <a:cubicBezTo>
                  <a:pt x="765049" y="59612"/>
                  <a:pt x="749603" y="66076"/>
                  <a:pt x="733425" y="66675"/>
                </a:cubicBezTo>
                <a:cubicBezTo>
                  <a:pt x="577924" y="72434"/>
                  <a:pt x="422275" y="73025"/>
                  <a:pt x="266700" y="76200"/>
                </a:cubicBezTo>
                <a:cubicBezTo>
                  <a:pt x="251194" y="78784"/>
                  <a:pt x="201074" y="84084"/>
                  <a:pt x="180975" y="95250"/>
                </a:cubicBezTo>
                <a:cubicBezTo>
                  <a:pt x="82719" y="149837"/>
                  <a:pt x="159908" y="121322"/>
                  <a:pt x="95250" y="142875"/>
                </a:cubicBezTo>
                <a:cubicBezTo>
                  <a:pt x="74439" y="174092"/>
                  <a:pt x="71437" y="150813"/>
                  <a:pt x="66675" y="1524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/>
          </a:p>
        </p:txBody>
      </p:sp>
      <p:sp>
        <p:nvSpPr>
          <p:cNvPr id="10" name="TextovéPole 37">
            <a:extLst>
              <a:ext uri="{FF2B5EF4-FFF2-40B4-BE49-F238E27FC236}">
                <a16:creationId xmlns:a16="http://schemas.microsoft.com/office/drawing/2014/main" id="{BB87AC09-41D9-1798-BE14-28B22A5E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79" y="1818579"/>
            <a:ext cx="1708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solidFill>
                  <a:srgbClr val="FF0000"/>
                </a:solidFill>
              </a:rPr>
              <a:t>Umíme recyklovat</a:t>
            </a:r>
          </a:p>
        </p:txBody>
      </p:sp>
      <p:sp>
        <p:nvSpPr>
          <p:cNvPr id="11" name="TextovéPole 38">
            <a:extLst>
              <a:ext uri="{FF2B5EF4-FFF2-40B4-BE49-F238E27FC236}">
                <a16:creationId xmlns:a16="http://schemas.microsoft.com/office/drawing/2014/main" id="{EAFADEFB-7BA5-2662-5B63-ED0B8451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682" y="2656779"/>
            <a:ext cx="1708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dirty="0">
                <a:solidFill>
                  <a:schemeClr val="accent1"/>
                </a:solidFill>
              </a:rPr>
              <a:t>Neumíme recyklovat</a:t>
            </a:r>
          </a:p>
        </p:txBody>
      </p:sp>
      <p:sp>
        <p:nvSpPr>
          <p:cNvPr id="12" name="Šipka doprava 39">
            <a:extLst>
              <a:ext uri="{FF2B5EF4-FFF2-40B4-BE49-F238E27FC236}">
                <a16:creationId xmlns:a16="http://schemas.microsoft.com/office/drawing/2014/main" id="{B3B49A31-E25A-D1F9-F828-CE9F95AFBE6B}"/>
              </a:ext>
            </a:extLst>
          </p:cNvPr>
          <p:cNvSpPr/>
          <p:nvPr/>
        </p:nvSpPr>
        <p:spPr>
          <a:xfrm rot="10053098">
            <a:off x="2694041" y="1957882"/>
            <a:ext cx="452438" cy="138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/>
          </a:p>
        </p:txBody>
      </p:sp>
      <p:sp>
        <p:nvSpPr>
          <p:cNvPr id="13" name="Šipka doprava 40">
            <a:extLst>
              <a:ext uri="{FF2B5EF4-FFF2-40B4-BE49-F238E27FC236}">
                <a16:creationId xmlns:a16="http://schemas.microsoft.com/office/drawing/2014/main" id="{7C51B884-3223-9D94-4496-87BA792F17CE}"/>
              </a:ext>
            </a:extLst>
          </p:cNvPr>
          <p:cNvSpPr/>
          <p:nvPr/>
        </p:nvSpPr>
        <p:spPr>
          <a:xfrm rot="10053098">
            <a:off x="3156004" y="2802035"/>
            <a:ext cx="452438" cy="13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>
              <a:solidFill>
                <a:schemeClr val="tx2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6507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pPr marL="257175" indent="-257175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Barviva jsou neškodná a uživatele textilie nijak neohrožují. To je známo už asi 100 let, ale každých pár let se z trhu tiše stahují barviva, u kterých se prokázala jejich toxicita případně karcinogenita. V posledních letech jde zejména o azobarviva a z nich uvolňované aromatické aminy včetně karcinogenních. </a:t>
            </a:r>
            <a:r>
              <a:rPr lang="cs-CZ" sz="1600" u="sng" dirty="0">
                <a:solidFill>
                  <a:schemeClr val="tx1"/>
                </a:solidFill>
              </a:rPr>
              <a:t>Loňské barvivo už letos nemusí být barvivem, ale jde o nebezpečný karcinogen</a:t>
            </a:r>
          </a:p>
          <a:p>
            <a:pPr marL="257175" indent="-257175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To je jedním z klíčových problémů reálné recyklace textilií – jak ověřit, že tady a teď zakázaná barviva nejsou součástí recyklátu? Není možné testovat každý kus textilie vstupující do recyklace na obsah dnes zakázaných barviv. 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36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cs-CZ" sz="2800" dirty="0">
                <a:solidFill>
                  <a:schemeClr val="accent1"/>
                </a:solidFill>
              </a:rPr>
              <a:t>Problémy materiálové recyklace</a:t>
            </a:r>
            <a:br>
              <a:rPr lang="cs-CZ" sz="2800" dirty="0">
                <a:solidFill>
                  <a:schemeClr val="accent1"/>
                </a:solidFill>
              </a:rPr>
            </a:br>
            <a:r>
              <a:rPr lang="cs-CZ" sz="2800" dirty="0">
                <a:solidFill>
                  <a:schemeClr val="accent1"/>
                </a:solidFill>
              </a:rPr>
              <a:t>Čistota vláken - Barviva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476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37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667367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cs-CZ" sz="2800" dirty="0">
                <a:solidFill>
                  <a:schemeClr val="accent1"/>
                </a:solidFill>
              </a:rPr>
              <a:t>Problémy materiálové recyklace</a:t>
            </a:r>
            <a:br>
              <a:rPr lang="cs-CZ" sz="2800" dirty="0">
                <a:solidFill>
                  <a:schemeClr val="accent1"/>
                </a:solidFill>
              </a:rPr>
            </a:br>
            <a:r>
              <a:rPr lang="cs-CZ" sz="2800" dirty="0">
                <a:solidFill>
                  <a:schemeClr val="accent1"/>
                </a:solidFill>
              </a:rPr>
              <a:t>Čistota vláken - Barviva</a:t>
            </a:r>
          </a:p>
        </p:txBody>
      </p:sp>
      <p:sp>
        <p:nvSpPr>
          <p:cNvPr id="2" name="Obdélník 26">
            <a:extLst>
              <a:ext uri="{FF2B5EF4-FFF2-40B4-BE49-F238E27FC236}">
                <a16:creationId xmlns:a16="http://schemas.microsoft.com/office/drawing/2014/main" id="{40BE3D0E-363F-E3C1-5EFD-B66F9451E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55021" y="1906903"/>
            <a:ext cx="2407640" cy="17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Barviva = velmi nepříjemnými kontaminanty, které ztěžují a komplikují proces recyklace </a:t>
            </a:r>
          </a:p>
        </p:txBody>
      </p:sp>
      <p:pic>
        <p:nvPicPr>
          <p:cNvPr id="8" name="Picture 3" descr="General overview of the fate of Azo dyes and aromatic amines during anaerobic/aerobic treatment ">
            <a:extLst>
              <a:ext uri="{FF2B5EF4-FFF2-40B4-BE49-F238E27FC236}">
                <a16:creationId xmlns:a16="http://schemas.microsoft.com/office/drawing/2014/main" id="{E6626718-BB72-7E04-92BC-9B23927E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61" y="1728788"/>
            <a:ext cx="7053043" cy="320754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25">
            <a:extLst>
              <a:ext uri="{FF2B5EF4-FFF2-40B4-BE49-F238E27FC236}">
                <a16:creationId xmlns:a16="http://schemas.microsoft.com/office/drawing/2014/main" id="{524BDADF-E819-6E56-C94E-9C881A74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36332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50"/>
              <a:t>https://www.researchgate.net/figure/General-overview-of-the-fate-of-Azo-dyes-and-aromatic-amines-during-anaerobic-aerobic_fig1_262564975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89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805272"/>
            <a:ext cx="8600751" cy="28093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zh-TW" sz="1600" dirty="0">
                <a:latin typeface="+mj-lt"/>
                <a:ea typeface="+mj-ea"/>
                <a:cs typeface="+mj-cs"/>
              </a:rPr>
              <a:t>Mechanická destrukce textilií = emise prachu/textilních mikroplastů</a:t>
            </a:r>
          </a:p>
          <a:p>
            <a:pPr algn="ctr">
              <a:defRPr/>
            </a:pPr>
            <a:endParaRPr lang="cs-CZ" altLang="zh-TW" sz="16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altLang="zh-TW" sz="1600" dirty="0">
                <a:latin typeface="+mj-lt"/>
                <a:ea typeface="+mj-ea"/>
                <a:cs typeface="+mj-cs"/>
              </a:rPr>
              <a:t>Nutno eliminovat vzduchotechnikou, filtrací …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38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defRPr/>
            </a:pPr>
            <a: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Problémy materiálové recyklace</a:t>
            </a:r>
            <a:b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mikroplasty při mechanické recyklaci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69BE5FA-0CAD-D1AD-A3A2-1C8A4A24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13" y="3894773"/>
            <a:ext cx="36718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</a:rPr>
              <a:t>Délka vlákna		</a:t>
            </a:r>
            <a:r>
              <a:rPr lang="en-US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m</a:t>
            </a:r>
            <a:r>
              <a:rPr lang="cs-CZ" alt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CB8922-122A-FB85-F686-0164518A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4156710"/>
            <a:ext cx="46517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</a:rPr>
              <a:t>Průměr vlákna		</a:t>
            </a:r>
            <a:r>
              <a:rPr lang="en-US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&lt;</a:t>
            </a:r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cs-CZ" altLang="cs-CZ" sz="1500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m</a:t>
            </a:r>
            <a:endParaRPr lang="en-US" altLang="cs-CZ" sz="15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AFFF5F-59A0-6869-63E9-78BBA395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3634026"/>
            <a:ext cx="32396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500">
                <a:solidFill>
                  <a:srgbClr val="FF3300"/>
                </a:solidFill>
                <a:latin typeface="Arial" panose="020B0604020202020204" pitchFamily="34" charset="0"/>
              </a:rPr>
              <a:t>Délka/Průměr vlákna	</a:t>
            </a:r>
            <a:r>
              <a:rPr lang="en-US" altLang="cs-CZ" sz="150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r>
              <a:rPr lang="cs-CZ" altLang="cs-CZ" sz="150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cs-CZ" altLang="cs-CZ" sz="15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5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xtovéPole 30">
            <a:extLst>
              <a:ext uri="{FF2B5EF4-FFF2-40B4-BE49-F238E27FC236}">
                <a16:creationId xmlns:a16="http://schemas.microsoft.com/office/drawing/2014/main" id="{A80341D9-4432-D30C-C782-2FEE69017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9" y="3147061"/>
            <a:ext cx="26467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700">
                <a:solidFill>
                  <a:srgbClr val="C00000"/>
                </a:solidFill>
              </a:rPr>
              <a:t>toxicita:</a:t>
            </a:r>
          </a:p>
        </p:txBody>
      </p:sp>
      <p:pic>
        <p:nvPicPr>
          <p:cNvPr id="11" name="Picture 2" descr="Microfibres: The microplastic causing macro-problems in global waters —  Lake Ontario Waterkeeper">
            <a:extLst>
              <a:ext uri="{FF2B5EF4-FFF2-40B4-BE49-F238E27FC236}">
                <a16:creationId xmlns:a16="http://schemas.microsoft.com/office/drawing/2014/main" id="{0EED0FF5-BA6A-FA13-560E-C9329608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20" y="3013710"/>
            <a:ext cx="2936081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9504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39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pic>
        <p:nvPicPr>
          <p:cNvPr id="3" name="Picture 9" descr="http://www.latkovepliny.estranky.cz/img/picture/1/14.gif">
            <a:extLst>
              <a:ext uri="{FF2B5EF4-FFF2-40B4-BE49-F238E27FC236}">
                <a16:creationId xmlns:a16="http://schemas.microsoft.com/office/drawing/2014/main" id="{69C3F85F-4DAB-91A3-3BC9-6C34C4B5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59" y="2288927"/>
            <a:ext cx="18716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1292685-813F-3938-EED1-224B1D478510}"/>
              </a:ext>
            </a:extLst>
          </p:cNvPr>
          <p:cNvSpPr txBox="1">
            <a:spLocks/>
          </p:cNvSpPr>
          <p:nvPr/>
        </p:nvSpPr>
        <p:spPr bwMode="auto">
          <a:xfrm>
            <a:off x="233846" y="2379360"/>
            <a:ext cx="6993731" cy="25657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257175" hangingPunct="1">
              <a:defRPr/>
            </a:pPr>
            <a:r>
              <a:rPr lang="cs-CZ" altLang="cs-CZ" sz="2400" dirty="0">
                <a:solidFill>
                  <a:schemeClr val="tx1"/>
                </a:solidFill>
                <a:cs typeface="Times New Roman" pitchFamily="18" charset="0"/>
              </a:rPr>
              <a:t>Jednorázové </a:t>
            </a: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výrobky pro osobní hygienu </a:t>
            </a:r>
          </a:p>
          <a:p>
            <a:pPr indent="-257175" hangingPunct="1">
              <a:buFont typeface="Arial" pitchFamily="34" charset="0"/>
              <a:buChar char="•"/>
              <a:defRPr/>
            </a:pP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plenkové kalhotky</a:t>
            </a:r>
          </a:p>
          <a:p>
            <a:pPr indent="-257175" hangingPunct="1">
              <a:buFont typeface="Arial" pitchFamily="34" charset="0"/>
              <a:buChar char="•"/>
              <a:defRPr/>
            </a:pP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vlhčené ubrousky</a:t>
            </a:r>
          </a:p>
          <a:p>
            <a:pPr indent="-257175" hangingPunct="1">
              <a:buFont typeface="Arial" pitchFamily="34" charset="0"/>
              <a:buChar char="•"/>
              <a:defRPr/>
            </a:pP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inkontinenční výrobky</a:t>
            </a:r>
          </a:p>
          <a:p>
            <a:pPr indent="-257175" hangingPunct="1">
              <a:buFont typeface="Arial" pitchFamily="34" charset="0"/>
              <a:buChar char="•"/>
              <a:defRPr/>
            </a:pP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dámské hygienické výrobky</a:t>
            </a:r>
          </a:p>
          <a:p>
            <a:pPr indent="-257175" hangingPunct="1">
              <a:buFont typeface="Arial" pitchFamily="34" charset="0"/>
              <a:buChar char="•"/>
              <a:defRPr/>
            </a:pPr>
            <a:r>
              <a:rPr lang="cs-CZ" altLang="cs-CZ" sz="2100" dirty="0">
                <a:solidFill>
                  <a:schemeClr val="tx1"/>
                </a:solidFill>
                <a:cs typeface="Times New Roman" pitchFamily="18" charset="0"/>
              </a:rPr>
              <a:t>Jednorázové oděvy (např. ochranné)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FAECE833-2AED-E94E-5C46-D543155E8EF2}"/>
              </a:ext>
            </a:extLst>
          </p:cNvPr>
          <p:cNvSpPr txBox="1">
            <a:spLocks/>
          </p:cNvSpPr>
          <p:nvPr/>
        </p:nvSpPr>
        <p:spPr>
          <a:xfrm>
            <a:off x="518454" y="638430"/>
            <a:ext cx="6172200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hangingPunct="1">
              <a:defRPr/>
            </a:pPr>
            <a:r>
              <a:rPr lang="cs-CZ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Problémy materiálové recyklace</a:t>
            </a:r>
            <a:br>
              <a:rPr lang="cs-CZ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biologická kontaminace</a:t>
            </a:r>
          </a:p>
        </p:txBody>
      </p:sp>
      <p:sp>
        <p:nvSpPr>
          <p:cNvPr id="14" name="TextovéPole 32">
            <a:extLst>
              <a:ext uri="{FF2B5EF4-FFF2-40B4-BE49-F238E27FC236}">
                <a16:creationId xmlns:a16="http://schemas.microsoft.com/office/drawing/2014/main" id="{E89C1618-FDD6-9C6F-E61A-1B066E5F4EB3}"/>
              </a:ext>
            </a:extLst>
          </p:cNvPr>
          <p:cNvSpPr txBox="1">
            <a:spLocks noChangeArrowheads="1"/>
          </p:cNvSpPr>
          <p:nvPr/>
        </p:nvSpPr>
        <p:spPr bwMode="auto">
          <a:xfrm rot="856889">
            <a:off x="4302818" y="3169391"/>
            <a:ext cx="211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dirty="0">
                <a:solidFill>
                  <a:srgbClr val="C00000"/>
                </a:solidFill>
              </a:rPr>
              <a:t>Zdravotnické textilie obecně</a:t>
            </a:r>
          </a:p>
        </p:txBody>
      </p:sp>
      <p:sp>
        <p:nvSpPr>
          <p:cNvPr id="15" name="TextovéPole 3">
            <a:extLst>
              <a:ext uri="{FF2B5EF4-FFF2-40B4-BE49-F238E27FC236}">
                <a16:creationId xmlns:a16="http://schemas.microsoft.com/office/drawing/2014/main" id="{6A3A125A-EFF3-8517-9F49-37C851AC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122" y="4506040"/>
            <a:ext cx="585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dirty="0">
                <a:solidFill>
                  <a:srgbClr val="C00000"/>
                </a:solidFill>
              </a:rPr>
              <a:t>Klíčová otázka: dezinfekce ?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56232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-236935"/>
            <a:ext cx="3343275" cy="20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1984">
            <a:off x="757238" y="2687241"/>
            <a:ext cx="3343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8492">
            <a:off x="5210175" y="2796779"/>
            <a:ext cx="3343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19" y="789385"/>
            <a:ext cx="110728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2" y="3543300"/>
            <a:ext cx="110728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113235"/>
            <a:ext cx="110609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ovéPole 13"/>
          <p:cNvSpPr txBox="1">
            <a:spLocks noChangeArrowheads="1"/>
          </p:cNvSpPr>
          <p:nvPr/>
        </p:nvSpPr>
        <p:spPr bwMode="auto">
          <a:xfrm>
            <a:off x="3214688" y="1915965"/>
            <a:ext cx="356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7200" dirty="0">
                <a:solidFill>
                  <a:srgbClr val="C00000"/>
                </a:solidFill>
              </a:rPr>
              <a:t>ANO</a:t>
            </a:r>
            <a:r>
              <a:rPr lang="cs-CZ" altLang="cs-CZ" sz="3000" dirty="0">
                <a:solidFill>
                  <a:srgbClr val="C00000"/>
                </a:solidFill>
              </a:rPr>
              <a:t>, ale …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-26194" y="247876"/>
            <a:ext cx="6172200" cy="85725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hangingPunct="1">
              <a:defRPr/>
            </a:pPr>
            <a:r>
              <a:rPr lang="cs-CZ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Limity recyklace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3980" y="85878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Recyklace textilií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8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233200" y="6014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800" dirty="0">
                <a:solidFill>
                  <a:schemeClr val="accent1"/>
                </a:solidFill>
              </a:rPr>
              <a:t>Textile jako </a:t>
            </a:r>
            <a:r>
              <a:rPr lang="cs-CZ" sz="2800" dirty="0" err="1">
                <a:solidFill>
                  <a:schemeClr val="accent1"/>
                </a:solidFill>
              </a:rPr>
              <a:t>ekoproblém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Picture 2" descr="Textile Waste | Environmental Center | University of Colorado Boulder">
            <a:extLst>
              <a:ext uri="{FF2B5EF4-FFF2-40B4-BE49-F238E27FC236}">
                <a16:creationId xmlns:a16="http://schemas.microsoft.com/office/drawing/2014/main" id="{23DB9906-C1C3-7950-136B-A172C8DA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001"/>
            <a:ext cx="9144000" cy="44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68" y="6014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2783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41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98333" y="590946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</a:rPr>
              <a:t>Recyklace v rámci ČR</a:t>
            </a:r>
          </a:p>
        </p:txBody>
      </p:sp>
      <p:sp>
        <p:nvSpPr>
          <p:cNvPr id="2" name="TextovéPole 31">
            <a:extLst>
              <a:ext uri="{FF2B5EF4-FFF2-40B4-BE49-F238E27FC236}">
                <a16:creationId xmlns:a16="http://schemas.microsoft.com/office/drawing/2014/main" id="{C520E8AE-2B63-46DE-3D6F-879C1A96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4" y="1435318"/>
            <a:ext cx="3880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dirty="0">
                <a:solidFill>
                  <a:srgbClr val="FF0000"/>
                </a:solidFill>
              </a:rPr>
              <a:t>realizováno v ČR</a:t>
            </a:r>
          </a:p>
        </p:txBody>
      </p:sp>
      <p:sp>
        <p:nvSpPr>
          <p:cNvPr id="8" name="TextovéPole 33">
            <a:extLst>
              <a:ext uri="{FF2B5EF4-FFF2-40B4-BE49-F238E27FC236}">
                <a16:creationId xmlns:a16="http://schemas.microsoft.com/office/drawing/2014/main" id="{414EB3C2-9BD8-80E7-643F-F98FD28D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4" y="2568793"/>
            <a:ext cx="3402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rgbClr val="FF0000"/>
                </a:solidFill>
              </a:rPr>
              <a:t>Charita, přeprodej na východ či jih</a:t>
            </a:r>
          </a:p>
        </p:txBody>
      </p:sp>
      <p:sp>
        <p:nvSpPr>
          <p:cNvPr id="9" name="TextovéPole 36">
            <a:extLst>
              <a:ext uri="{FF2B5EF4-FFF2-40B4-BE49-F238E27FC236}">
                <a16:creationId xmlns:a16="http://schemas.microsoft.com/office/drawing/2014/main" id="{0FA53CFD-EEC0-1E17-4333-3B83DB6F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85" y="3433186"/>
            <a:ext cx="3321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rgbClr val="FF0000"/>
                </a:solidFill>
              </a:rPr>
              <a:t>Výplňkové a izolační materiály, kompozitní desky</a:t>
            </a:r>
          </a:p>
        </p:txBody>
      </p:sp>
      <p:sp>
        <p:nvSpPr>
          <p:cNvPr id="10" name="TextovéPole 41">
            <a:extLst>
              <a:ext uri="{FF2B5EF4-FFF2-40B4-BE49-F238E27FC236}">
                <a16:creationId xmlns:a16="http://schemas.microsoft.com/office/drawing/2014/main" id="{4277D2B2-351E-D5AD-1A7E-F957CE60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6" y="1456749"/>
            <a:ext cx="3618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/>
              <a:t>realizováno jinde</a:t>
            </a:r>
          </a:p>
        </p:txBody>
      </p:sp>
      <p:sp>
        <p:nvSpPr>
          <p:cNvPr id="11" name="TextovéPole 43">
            <a:extLst>
              <a:ext uri="{FF2B5EF4-FFF2-40B4-BE49-F238E27FC236}">
                <a16:creationId xmlns:a16="http://schemas.microsoft.com/office/drawing/2014/main" id="{5F626A68-9CFF-31BF-0E0A-49A793AE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2677140"/>
            <a:ext cx="30372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/>
              <a:t>Dtto + vlákna, příze, polymery, tkaniny, pleteniny, výrobky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0498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29" y="1502592"/>
            <a:ext cx="8769158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dirty="0"/>
              <a:t>Firmy a dostupné technologie:</a:t>
            </a:r>
          </a:p>
          <a:p>
            <a:r>
              <a:rPr lang="cs-CZ" altLang="cs-CZ" dirty="0"/>
              <a:t>Sběrové firmy: </a:t>
            </a:r>
            <a:r>
              <a:rPr lang="cs-CZ" altLang="cs-CZ" dirty="0" err="1"/>
              <a:t>Dimatex</a:t>
            </a:r>
            <a:r>
              <a:rPr lang="cs-CZ" altLang="cs-CZ" dirty="0"/>
              <a:t>, Diakonie Broumov … </a:t>
            </a:r>
          </a:p>
          <a:p>
            <a:r>
              <a:rPr lang="cs-CZ" altLang="cs-CZ" dirty="0"/>
              <a:t>Recyklační firmy: RETEX, </a:t>
            </a:r>
            <a:r>
              <a:rPr lang="cs-CZ" altLang="cs-CZ" dirty="0" err="1" smtClean="0"/>
              <a:t>Papos</a:t>
            </a:r>
            <a:r>
              <a:rPr lang="cs-CZ" altLang="cs-CZ" dirty="0"/>
              <a:t> </a:t>
            </a:r>
            <a:r>
              <a:rPr lang="cs-CZ" altLang="cs-CZ" dirty="0" smtClean="0"/>
              <a:t>…</a:t>
            </a:r>
          </a:p>
          <a:p>
            <a:pPr marL="114300" indent="0">
              <a:buNone/>
            </a:pPr>
            <a:r>
              <a:rPr lang="cs-CZ" altLang="cs-CZ" dirty="0" smtClean="0"/>
              <a:t>Snahy kombinace sběr + recyklace</a:t>
            </a:r>
            <a:endParaRPr lang="cs-CZ" altLang="cs-CZ" dirty="0"/>
          </a:p>
          <a:p>
            <a:endParaRPr lang="cs-CZ" altLang="cs-CZ" dirty="0"/>
          </a:p>
          <a:p>
            <a:pPr marL="114300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Vše jen mechanické recyklace = rozdrtit/rozemlít a pak zase zpevnit nebo přímo </a:t>
            </a:r>
            <a:r>
              <a:rPr lang="cs-CZ" altLang="cs-CZ" dirty="0" smtClean="0">
                <a:solidFill>
                  <a:schemeClr val="tx1"/>
                </a:solidFill>
              </a:rPr>
              <a:t>využít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endParaRPr lang="cs-CZ" alt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42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98333" y="590946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</a:rPr>
              <a:t>Recyklace v rámci ČR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0419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43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98333" y="521427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rtl="0">
              <a:defRPr sz="33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2400" b="0" dirty="0" smtClean="0">
                <a:solidFill>
                  <a:schemeClr val="accent1"/>
                </a:solidFill>
              </a:rPr>
              <a:t>V</a:t>
            </a:r>
            <a:r>
              <a:rPr lang="en-US" sz="2400" b="0" dirty="0" err="1" smtClean="0">
                <a:solidFill>
                  <a:schemeClr val="accent1"/>
                </a:solidFill>
              </a:rPr>
              <a:t>ědecké</a:t>
            </a:r>
            <a:r>
              <a:rPr lang="en-US" sz="2400" b="0" dirty="0" smtClean="0">
                <a:solidFill>
                  <a:schemeClr val="accent1"/>
                </a:solidFill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</a:rPr>
              <a:t>články</a:t>
            </a:r>
            <a:r>
              <a:rPr lang="en-US" sz="2400" b="0" dirty="0">
                <a:solidFill>
                  <a:schemeClr val="accent1"/>
                </a:solidFill>
              </a:rPr>
              <a:t> o "</a:t>
            </a:r>
            <a:r>
              <a:rPr lang="en-US" sz="2400" b="0" dirty="0" err="1">
                <a:solidFill>
                  <a:schemeClr val="accent1"/>
                </a:solidFill>
              </a:rPr>
              <a:t>fibre</a:t>
            </a:r>
            <a:r>
              <a:rPr lang="en-US" sz="2400" b="0" dirty="0">
                <a:solidFill>
                  <a:schemeClr val="accent1"/>
                </a:solidFill>
              </a:rPr>
              <a:t> recycling" </a:t>
            </a:r>
            <a:r>
              <a:rPr lang="en-US" sz="2400" b="0" dirty="0" smtClean="0">
                <a:solidFill>
                  <a:schemeClr val="accent1"/>
                </a:solidFill>
              </a:rPr>
              <a:t>(</a:t>
            </a:r>
            <a:r>
              <a:rPr lang="en-US" sz="2400" b="0" dirty="0" err="1">
                <a:solidFill>
                  <a:schemeClr val="accent1"/>
                </a:solidFill>
              </a:rPr>
              <a:t>podle</a:t>
            </a:r>
            <a:r>
              <a:rPr lang="en-US" sz="2400" b="0" dirty="0">
                <a:solidFill>
                  <a:schemeClr val="accent1"/>
                </a:solidFill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</a:rPr>
              <a:t>WoS</a:t>
            </a:r>
            <a:r>
              <a:rPr lang="en-US" sz="2400" b="0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B0AB994-A726-3A77-9954-28CC42B44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341432"/>
              </p:ext>
            </p:extLst>
          </p:nvPr>
        </p:nvGraphicFramePr>
        <p:xfrm>
          <a:off x="213858" y="1202465"/>
          <a:ext cx="8749718" cy="357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8313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43486"/>
            <a:ext cx="8769158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b="1" dirty="0"/>
              <a:t>Přínos recyklace je psychologicky obecně velmi diskutabilní: Pro rozumného člověka je těžké vyhodit i věc, pro kterou už nemá uplatnění – třeba odřené tričko. Racionálně uvažující člověk ví, že ta vyhozená věc bude odpadem, zátěží pro civilizaci i planetu a bude se snažit nosit to tričko déle a pak ho použije jako hadr při úklidu. </a:t>
            </a:r>
          </a:p>
          <a:p>
            <a:pPr marL="114300" indent="0">
              <a:buNone/>
            </a:pPr>
            <a:endParaRPr lang="cs-CZ" b="1" dirty="0"/>
          </a:p>
          <a:p>
            <a:pPr marL="114300" indent="0">
              <a:buNone/>
            </a:pPr>
            <a:r>
              <a:rPr lang="cs-CZ" b="1" dirty="0"/>
              <a:t>Recyklace psychologicky snižuje závažnost vyhození toho odřeného trička. Je snadné ho vyhodit do odpadu, protože bude recyklováno, protože nezatížím životní prostředí a protože to tričko čeká budoucnost někde jinde v jiné formě. </a:t>
            </a:r>
          </a:p>
          <a:p>
            <a:pPr marL="114300" indent="0">
              <a:buNone/>
            </a:pPr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44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98333" y="509192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Psychologie recyklace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2" descr="foto  Smiffys Čert s velkými rohy 25314 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41" y="3394473"/>
            <a:ext cx="1160859" cy="174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69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98333" y="509192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Recyklace není dost… 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971511" y="3732792"/>
            <a:ext cx="3968362" cy="67788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altLang="cs-CZ" dirty="0"/>
              <a:t>O textilie se musíme starat, recyklace musí  být až ta poslední možnost</a:t>
            </a:r>
          </a:p>
        </p:txBody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52254"/>
              </p:ext>
            </p:extLst>
          </p:nvPr>
        </p:nvGraphicFramePr>
        <p:xfrm>
          <a:off x="151107" y="1339084"/>
          <a:ext cx="6586538" cy="19431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1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Recycle</a:t>
                      </a:r>
                    </a:p>
                  </a:txBody>
                  <a:tcPr marL="68583" marR="68583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-</a:t>
                      </a:r>
                      <a:r>
                        <a:rPr lang="cs-CZ" sz="2100" dirty="0"/>
                        <a:t> Opětovné</a:t>
                      </a:r>
                      <a:r>
                        <a:rPr lang="cs-CZ" sz="2100" baseline="0" dirty="0"/>
                        <a:t> v</a:t>
                      </a:r>
                      <a:r>
                        <a:rPr lang="cs-CZ" sz="2100" dirty="0"/>
                        <a:t>yužití odpadu jako suroviny </a:t>
                      </a:r>
                      <a:endParaRPr lang="en-GB" sz="2100" dirty="0"/>
                    </a:p>
                  </a:txBody>
                  <a:tcPr marL="68583" marR="6858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Reuse</a:t>
                      </a:r>
                    </a:p>
                  </a:txBody>
                  <a:tcPr marL="68583" marR="68583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- </a:t>
                      </a:r>
                      <a:r>
                        <a:rPr lang="cs-CZ" sz="2100" dirty="0"/>
                        <a:t>Opětovné využití výrobku</a:t>
                      </a:r>
                      <a:endParaRPr lang="en-GB" sz="2100" dirty="0"/>
                    </a:p>
                  </a:txBody>
                  <a:tcPr marL="68583" marR="6858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Reduce</a:t>
                      </a:r>
                    </a:p>
                  </a:txBody>
                  <a:tcPr marL="68583" marR="68583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- </a:t>
                      </a:r>
                      <a:r>
                        <a:rPr lang="cs-CZ" sz="2100" dirty="0"/>
                        <a:t>Snížení</a:t>
                      </a:r>
                      <a:r>
                        <a:rPr lang="cs-CZ" sz="2100" baseline="0" dirty="0"/>
                        <a:t> spotřeby</a:t>
                      </a:r>
                      <a:endParaRPr lang="en-GB" sz="2100" dirty="0"/>
                    </a:p>
                  </a:txBody>
                  <a:tcPr marL="68583" marR="6858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Revolver</a:t>
                      </a:r>
                      <a:endParaRPr lang="en-GB" sz="2100" dirty="0"/>
                    </a:p>
                  </a:txBody>
                  <a:tcPr marL="68583" marR="68583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- Na ty co to nedodržují</a:t>
                      </a:r>
                      <a:endParaRPr lang="en-GB" sz="2100" dirty="0"/>
                    </a:p>
                  </a:txBody>
                  <a:tcPr marL="68583" marR="6858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2100" dirty="0"/>
                        <a:t>Recover</a:t>
                      </a:r>
                    </a:p>
                  </a:txBody>
                  <a:tcPr marL="68583" marR="68583" marT="34290" marB="34290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cs-CZ" sz="2100" dirty="0"/>
                        <a:t> Využití energie v odpadu</a:t>
                      </a:r>
                    </a:p>
                  </a:txBody>
                  <a:tcPr marL="68583" marR="6858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8" descr="kočka, výkres, čištění, mytí, pet, kožešina, kou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73" y="2775307"/>
            <a:ext cx="3048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006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301A-489C-EA47-885C-AB0686B5EE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pPr/>
              <a:t>46</a:t>
            </a:fld>
            <a:endParaRPr lang="en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89F56-6F03-8047-A524-4350C976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0" y="403979"/>
            <a:ext cx="9025201" cy="1800000"/>
          </a:xfrm>
        </p:spPr>
        <p:txBody>
          <a:bodyPr>
            <a:normAutofit/>
          </a:bodyPr>
          <a:lstStyle/>
          <a:p>
            <a:pPr marL="114300"/>
            <a:r>
              <a:rPr lang="cs-CZ" sz="3600" dirty="0"/>
              <a:t>Skutečná recyklace PET</a:t>
            </a:r>
            <a:br>
              <a:rPr lang="cs-CZ" sz="3600" dirty="0"/>
            </a:br>
            <a:r>
              <a:rPr lang="cs-CZ" sz="3600" dirty="0"/>
              <a:t>(vzor pro textilie)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1C84-1C55-3741-AF17-EB55E2F90BF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2328810" y="1572452"/>
            <a:ext cx="6692348" cy="3513483"/>
            <a:chOff x="2328810" y="1572452"/>
            <a:chExt cx="6692348" cy="351348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8810" y="1572452"/>
              <a:ext cx="6692348" cy="3513483"/>
            </a:xfrm>
            <a:prstGeom prst="rect">
              <a:avLst/>
            </a:prstGeom>
          </p:spPr>
        </p:pic>
        <p:sp>
          <p:nvSpPr>
            <p:cNvPr id="8" name="Šipka doprava 7"/>
            <p:cNvSpPr/>
            <p:nvPr/>
          </p:nvSpPr>
          <p:spPr>
            <a:xfrm rot="19461226">
              <a:off x="6460434" y="2888974"/>
              <a:ext cx="655983" cy="178904"/>
            </a:xfrm>
            <a:prstGeom prst="rightArrow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Šipka doprava 8"/>
            <p:cNvSpPr/>
            <p:nvPr/>
          </p:nvSpPr>
          <p:spPr>
            <a:xfrm rot="19461226">
              <a:off x="6851372" y="4628667"/>
              <a:ext cx="655983" cy="178904"/>
            </a:xfrm>
            <a:prstGeom prst="rightArrow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6135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51355"/>
            <a:ext cx="8769158" cy="280939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069"/>
              </a:spcAft>
              <a:buFont typeface="Times New Roman" panose="02020603050405020304" pitchFamily="18" charset="0"/>
              <a:buAutoNum type="arabicPeriod"/>
              <a:tabLst>
                <a:tab pos="85725" algn="l"/>
                <a:tab pos="422672" algn="l"/>
                <a:tab pos="759619" algn="l"/>
                <a:tab pos="1096566" algn="l"/>
                <a:tab pos="1433513" algn="l"/>
                <a:tab pos="1770460" algn="l"/>
                <a:tab pos="2107406" algn="l"/>
                <a:tab pos="2444354" algn="l"/>
                <a:tab pos="2781300" algn="l"/>
                <a:tab pos="3118247" algn="l"/>
                <a:tab pos="3455194" algn="l"/>
                <a:tab pos="3792141" algn="l"/>
                <a:tab pos="4129088" algn="l"/>
                <a:tab pos="4466035" algn="l"/>
                <a:tab pos="4802981" algn="l"/>
                <a:tab pos="5139929" algn="l"/>
                <a:tab pos="5476875" algn="l"/>
                <a:tab pos="5813822" algn="l"/>
                <a:tab pos="6150769" algn="l"/>
                <a:tab pos="6487716" algn="l"/>
              </a:tabLst>
            </a:pPr>
            <a:r>
              <a:rPr lang="en-GB" altLang="cs-CZ" sz="1600" b="1" dirty="0" err="1"/>
              <a:t>Sběr</a:t>
            </a:r>
            <a:r>
              <a:rPr lang="en-GB" altLang="cs-CZ" sz="1600" b="1" dirty="0"/>
              <a:t> PET </a:t>
            </a:r>
            <a:r>
              <a:rPr lang="en-GB" altLang="cs-CZ" sz="1600" b="1" dirty="0" err="1"/>
              <a:t>lahví</a:t>
            </a:r>
            <a:endParaRPr lang="en-GB" altLang="cs-CZ" sz="16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069"/>
              </a:spcAft>
              <a:buFont typeface="Times New Roman" panose="02020603050405020304" pitchFamily="18" charset="0"/>
              <a:buAutoNum type="arabicPeriod"/>
              <a:tabLst>
                <a:tab pos="85725" algn="l"/>
                <a:tab pos="422672" algn="l"/>
                <a:tab pos="759619" algn="l"/>
                <a:tab pos="1096566" algn="l"/>
                <a:tab pos="1433513" algn="l"/>
                <a:tab pos="1770460" algn="l"/>
                <a:tab pos="2107406" algn="l"/>
                <a:tab pos="2444354" algn="l"/>
                <a:tab pos="2781300" algn="l"/>
                <a:tab pos="3118247" algn="l"/>
                <a:tab pos="3455194" algn="l"/>
                <a:tab pos="3792141" algn="l"/>
                <a:tab pos="4129088" algn="l"/>
                <a:tab pos="4466035" algn="l"/>
                <a:tab pos="4802981" algn="l"/>
                <a:tab pos="5139929" algn="l"/>
                <a:tab pos="5476875" algn="l"/>
                <a:tab pos="5813822" algn="l"/>
                <a:tab pos="6150769" algn="l"/>
                <a:tab pos="6487716" algn="l"/>
              </a:tabLst>
            </a:pPr>
            <a:r>
              <a:rPr lang="en-GB" altLang="cs-CZ" sz="1600" b="1" dirty="0" err="1"/>
              <a:t>Třídění</a:t>
            </a:r>
            <a:r>
              <a:rPr lang="en-GB" altLang="cs-CZ" sz="1600" b="1" dirty="0"/>
              <a:t> a </a:t>
            </a:r>
            <a:r>
              <a:rPr lang="en-GB" altLang="cs-CZ" sz="1600" b="1" dirty="0" err="1"/>
              <a:t>adjustace</a:t>
            </a:r>
            <a:r>
              <a:rPr lang="en-GB" altLang="cs-CZ" sz="1600" b="1" dirty="0"/>
              <a:t> PET </a:t>
            </a:r>
            <a:r>
              <a:rPr lang="en-GB" altLang="cs-CZ" sz="1600" b="1" dirty="0" err="1"/>
              <a:t>lahví</a:t>
            </a:r>
            <a:endParaRPr lang="en-GB" altLang="cs-CZ" sz="16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069"/>
              </a:spcAft>
              <a:buFont typeface="Times New Roman" panose="02020603050405020304" pitchFamily="18" charset="0"/>
              <a:buAutoNum type="arabicPeriod"/>
              <a:tabLst>
                <a:tab pos="85725" algn="l"/>
                <a:tab pos="422672" algn="l"/>
                <a:tab pos="759619" algn="l"/>
                <a:tab pos="1096566" algn="l"/>
                <a:tab pos="1433513" algn="l"/>
                <a:tab pos="1770460" algn="l"/>
                <a:tab pos="2107406" algn="l"/>
                <a:tab pos="2444354" algn="l"/>
                <a:tab pos="2781300" algn="l"/>
                <a:tab pos="3118247" algn="l"/>
                <a:tab pos="3455194" algn="l"/>
                <a:tab pos="3792141" algn="l"/>
                <a:tab pos="4129088" algn="l"/>
                <a:tab pos="4466035" algn="l"/>
                <a:tab pos="4802981" algn="l"/>
                <a:tab pos="5139929" algn="l"/>
                <a:tab pos="5476875" algn="l"/>
                <a:tab pos="5813822" algn="l"/>
                <a:tab pos="6150769" algn="l"/>
                <a:tab pos="6487716" algn="l"/>
              </a:tabLst>
            </a:pPr>
            <a:r>
              <a:rPr lang="en-GB" altLang="cs-CZ" sz="1600" b="1" dirty="0" err="1"/>
              <a:t>Drcení</a:t>
            </a:r>
            <a:r>
              <a:rPr lang="en-GB" altLang="cs-CZ" sz="1600" b="1" dirty="0"/>
              <a:t> PET </a:t>
            </a:r>
            <a:r>
              <a:rPr lang="en-GB" altLang="cs-CZ" sz="1600" b="1" dirty="0" err="1"/>
              <a:t>lahví</a:t>
            </a:r>
            <a:endParaRPr lang="en-GB" altLang="cs-CZ" sz="16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069"/>
              </a:spcAft>
              <a:buFont typeface="Times New Roman" panose="02020603050405020304" pitchFamily="18" charset="0"/>
              <a:buAutoNum type="arabicPeriod"/>
              <a:tabLst>
                <a:tab pos="85725" algn="l"/>
                <a:tab pos="422672" algn="l"/>
                <a:tab pos="759619" algn="l"/>
                <a:tab pos="1096566" algn="l"/>
                <a:tab pos="1433513" algn="l"/>
                <a:tab pos="1770460" algn="l"/>
                <a:tab pos="2107406" algn="l"/>
                <a:tab pos="2444354" algn="l"/>
                <a:tab pos="2781300" algn="l"/>
                <a:tab pos="3118247" algn="l"/>
                <a:tab pos="3455194" algn="l"/>
                <a:tab pos="3792141" algn="l"/>
                <a:tab pos="4129088" algn="l"/>
                <a:tab pos="4466035" algn="l"/>
                <a:tab pos="4802981" algn="l"/>
                <a:tab pos="5139929" algn="l"/>
                <a:tab pos="5476875" algn="l"/>
                <a:tab pos="5813822" algn="l"/>
                <a:tab pos="6150769" algn="l"/>
                <a:tab pos="6487716" algn="l"/>
              </a:tabLst>
            </a:pPr>
            <a:r>
              <a:rPr lang="en-GB" altLang="cs-CZ" sz="1600" b="1" dirty="0" err="1"/>
              <a:t>Mytí</a:t>
            </a:r>
            <a:r>
              <a:rPr lang="en-GB" altLang="cs-CZ" sz="1600" b="1" dirty="0"/>
              <a:t> </a:t>
            </a:r>
            <a:r>
              <a:rPr lang="en-GB" altLang="cs-CZ" sz="1600" b="1" dirty="0" err="1"/>
              <a:t>nadrcených</a:t>
            </a:r>
            <a:r>
              <a:rPr lang="en-GB" altLang="cs-CZ" sz="1600" b="1" dirty="0"/>
              <a:t> PET, </a:t>
            </a:r>
            <a:r>
              <a:rPr lang="en-GB" altLang="cs-CZ" sz="1600" b="1" dirty="0" err="1"/>
              <a:t>odstraňování</a:t>
            </a:r>
            <a:r>
              <a:rPr lang="en-GB" altLang="cs-CZ" sz="1600" b="1" dirty="0"/>
              <a:t> </a:t>
            </a:r>
            <a:r>
              <a:rPr lang="en-GB" altLang="cs-CZ" sz="1600" b="1" dirty="0" err="1"/>
              <a:t>příměsí</a:t>
            </a:r>
            <a:r>
              <a:rPr lang="en-GB" altLang="cs-CZ" sz="1600" b="1" dirty="0"/>
              <a:t> – </a:t>
            </a:r>
            <a:r>
              <a:rPr lang="en-GB" altLang="cs-CZ" sz="1600" b="1" dirty="0" err="1"/>
              <a:t>výroba</a:t>
            </a:r>
            <a:r>
              <a:rPr lang="en-GB" altLang="cs-CZ" sz="1600" b="1" dirty="0"/>
              <a:t> PET Flakes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069"/>
              </a:spcAft>
              <a:buFont typeface="Times New Roman" panose="02020603050405020304" pitchFamily="18" charset="0"/>
              <a:buAutoNum type="arabicPeriod"/>
              <a:tabLst>
                <a:tab pos="85725" algn="l"/>
                <a:tab pos="422672" algn="l"/>
                <a:tab pos="759619" algn="l"/>
                <a:tab pos="1096566" algn="l"/>
                <a:tab pos="1433513" algn="l"/>
                <a:tab pos="1770460" algn="l"/>
                <a:tab pos="2107406" algn="l"/>
                <a:tab pos="2444354" algn="l"/>
                <a:tab pos="2781300" algn="l"/>
                <a:tab pos="3118247" algn="l"/>
                <a:tab pos="3455194" algn="l"/>
                <a:tab pos="3792141" algn="l"/>
                <a:tab pos="4129088" algn="l"/>
                <a:tab pos="4466035" algn="l"/>
                <a:tab pos="4802981" algn="l"/>
                <a:tab pos="5139929" algn="l"/>
                <a:tab pos="5476875" algn="l"/>
                <a:tab pos="5813822" algn="l"/>
                <a:tab pos="6150769" algn="l"/>
                <a:tab pos="6487716" algn="l"/>
              </a:tabLst>
            </a:pPr>
            <a:r>
              <a:rPr lang="en-GB" altLang="cs-CZ" sz="1600" b="1" dirty="0" err="1"/>
              <a:t>Zpracování</a:t>
            </a:r>
            <a:r>
              <a:rPr lang="en-GB" altLang="cs-CZ" sz="1600" b="1" dirty="0"/>
              <a:t> PET Flakes </a:t>
            </a:r>
            <a:r>
              <a:rPr lang="en-GB" altLang="cs-CZ" sz="1600" b="1" dirty="0" err="1"/>
              <a:t>na</a:t>
            </a:r>
            <a:r>
              <a:rPr lang="en-GB" altLang="cs-CZ" sz="1600" b="1" dirty="0"/>
              <a:t> </a:t>
            </a:r>
            <a:r>
              <a:rPr lang="en-GB" altLang="cs-CZ" sz="1600" b="1" dirty="0" err="1"/>
              <a:t>různé</a:t>
            </a:r>
            <a:r>
              <a:rPr lang="en-GB" altLang="cs-CZ" sz="1600" b="1" dirty="0"/>
              <a:t> </a:t>
            </a:r>
            <a:r>
              <a:rPr lang="en-GB" altLang="cs-CZ" sz="1600" b="1" dirty="0" err="1"/>
              <a:t>výrobky</a:t>
            </a:r>
            <a:r>
              <a:rPr lang="en-GB" altLang="cs-CZ" sz="1600" b="1" dirty="0"/>
              <a:t> / PET </a:t>
            </a:r>
            <a:r>
              <a:rPr lang="en-GB" altLang="cs-CZ" sz="1600" b="1" dirty="0" err="1"/>
              <a:t>střiž</a:t>
            </a:r>
            <a:r>
              <a:rPr lang="en-GB" altLang="cs-CZ" sz="1600" b="1" dirty="0"/>
              <a:t>,  PET </a:t>
            </a:r>
            <a:r>
              <a:rPr lang="en-GB" altLang="cs-CZ" sz="1600" b="1" dirty="0" err="1"/>
              <a:t>pásky</a:t>
            </a:r>
            <a:r>
              <a:rPr lang="en-GB" altLang="cs-CZ" sz="1600" b="1" dirty="0"/>
              <a:t>,  PET folie,  PET </a:t>
            </a:r>
            <a:r>
              <a:rPr lang="en-GB" altLang="cs-CZ" sz="1600" b="1" dirty="0" err="1"/>
              <a:t>granulát</a:t>
            </a:r>
            <a:r>
              <a:rPr lang="en-GB" altLang="cs-CZ" sz="1600" b="1" dirty="0"/>
              <a:t>  </a:t>
            </a:r>
            <a:r>
              <a:rPr lang="en-GB" altLang="cs-CZ" sz="1600" b="1" dirty="0" err="1"/>
              <a:t>atd</a:t>
            </a:r>
            <a:r>
              <a:rPr lang="en-GB" altLang="cs-CZ" sz="1600" b="1" dirty="0"/>
              <a:t>./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47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Recyklace PET na vlákna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6512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48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117529" y="389981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Recyklace PET na vlákna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auto">
          <a:xfrm>
            <a:off x="1143000" y="5028010"/>
            <a:ext cx="66770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00" dirty="0">
                <a:solidFill>
                  <a:schemeClr val="tx1"/>
                </a:solidFill>
              </a:rPr>
              <a:t>http://www.grau.cz/balador-eko/technologie.htm</a:t>
            </a:r>
          </a:p>
        </p:txBody>
      </p:sp>
      <p:sp>
        <p:nvSpPr>
          <p:cNvPr id="9" name="TextovéPole 26"/>
          <p:cNvSpPr txBox="1">
            <a:spLocks noChangeArrowheads="1"/>
          </p:cNvSpPr>
          <p:nvPr/>
        </p:nvSpPr>
        <p:spPr bwMode="auto">
          <a:xfrm>
            <a:off x="296466" y="258792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shromáždění</a:t>
            </a:r>
          </a:p>
        </p:txBody>
      </p:sp>
      <p:pic>
        <p:nvPicPr>
          <p:cNvPr id="10" name="Picture 2" descr="http://www.jaktridit.cz/uploads/images/Gallery/fotogalerie/plast/dotrideni/SCREEN_G1U6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7" y="933781"/>
            <a:ext cx="181917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28"/>
          <p:cNvSpPr txBox="1">
            <a:spLocks noChangeArrowheads="1"/>
          </p:cNvSpPr>
          <p:nvPr/>
        </p:nvSpPr>
        <p:spPr bwMode="auto">
          <a:xfrm>
            <a:off x="2291194" y="2541183"/>
            <a:ext cx="225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skladování</a:t>
            </a:r>
          </a:p>
        </p:txBody>
      </p:sp>
      <p:pic>
        <p:nvPicPr>
          <p:cNvPr id="12" name="Picture 4" descr="http://www.jaktridit.cz/uploads/images/Gallery/fotogalerie/plast/dotrideni/SCREEN_G1U6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84" y="916389"/>
            <a:ext cx="1812147" cy="16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30"/>
          <p:cNvSpPr txBox="1">
            <a:spLocks noChangeArrowheads="1"/>
          </p:cNvSpPr>
          <p:nvPr/>
        </p:nvSpPr>
        <p:spPr bwMode="auto">
          <a:xfrm>
            <a:off x="4618107" y="2626014"/>
            <a:ext cx="2390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třídění</a:t>
            </a:r>
          </a:p>
        </p:txBody>
      </p:sp>
      <p:pic>
        <p:nvPicPr>
          <p:cNvPr id="14" name="Picture 6" descr="http://www.jaktridit.cz/uploads/images/Gallery/fotogalerie/plast/dotrideni/Lis-na-bali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2" y="2910515"/>
            <a:ext cx="1770056" cy="16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Kontejner na plas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1" y="942643"/>
            <a:ext cx="1687941" cy="16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PET vločk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07" y="2898227"/>
            <a:ext cx="1811969" cy="16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jaktridit.cz/uploads/images/Gallery/fotogalerie/plast/recyklace/DrtzPETu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01" y="2921230"/>
            <a:ext cx="1787130" cy="16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427280" y="1461440"/>
            <a:ext cx="2397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Výstup: čistý </a:t>
            </a:r>
            <a:r>
              <a:rPr lang="cs-CZ" sz="2400" dirty="0" smtClean="0"/>
              <a:t>polymer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Zpracování:</a:t>
            </a:r>
          </a:p>
          <a:p>
            <a:r>
              <a:rPr lang="cs-CZ" sz="2400" dirty="0"/>
              <a:t>Tavení, extruze</a:t>
            </a:r>
          </a:p>
          <a:p>
            <a:endParaRPr lang="cs-CZ" sz="2400" dirty="0"/>
          </a:p>
          <a:p>
            <a:r>
              <a:rPr lang="cs-CZ" sz="2400" dirty="0"/>
              <a:t>Využití: </a:t>
            </a:r>
          </a:p>
          <a:p>
            <a:r>
              <a:rPr lang="cs-CZ" sz="2400" dirty="0"/>
              <a:t>Textilní vlákna</a:t>
            </a:r>
          </a:p>
          <a:p>
            <a:r>
              <a:rPr lang="cs-CZ" sz="2400" dirty="0"/>
              <a:t>Obaly </a:t>
            </a:r>
          </a:p>
        </p:txBody>
      </p:sp>
      <p:sp>
        <p:nvSpPr>
          <p:cNvPr id="19" name="TextovéPole 34"/>
          <p:cNvSpPr txBox="1">
            <a:spLocks noChangeArrowheads="1"/>
          </p:cNvSpPr>
          <p:nvPr/>
        </p:nvSpPr>
        <p:spPr bwMode="auto">
          <a:xfrm>
            <a:off x="544116" y="4503033"/>
            <a:ext cx="300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Lisování</a:t>
            </a:r>
          </a:p>
        </p:txBody>
      </p:sp>
      <p:sp>
        <p:nvSpPr>
          <p:cNvPr id="20" name="TextovéPole 7"/>
          <p:cNvSpPr txBox="1">
            <a:spLocks noChangeArrowheads="1"/>
          </p:cNvSpPr>
          <p:nvPr/>
        </p:nvSpPr>
        <p:spPr bwMode="auto">
          <a:xfrm>
            <a:off x="2704072" y="4535309"/>
            <a:ext cx="159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Řezání</a:t>
            </a:r>
          </a:p>
        </p:txBody>
      </p:sp>
      <p:sp>
        <p:nvSpPr>
          <p:cNvPr id="21" name="TextovéPole 4"/>
          <p:cNvSpPr txBox="1">
            <a:spLocks noChangeArrowheads="1"/>
          </p:cNvSpPr>
          <p:nvPr/>
        </p:nvSpPr>
        <p:spPr bwMode="auto">
          <a:xfrm>
            <a:off x="4706231" y="4519310"/>
            <a:ext cx="172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Skladování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9854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it-IT" b="0" i="0" dirty="0">
                <a:solidFill>
                  <a:schemeClr val="tx1"/>
                </a:solidFill>
                <a:effectLst/>
                <a:latin typeface="Fracktif"/>
              </a:rPr>
              <a:t>Tesil Fibers s.r.o. </a:t>
            </a:r>
            <a:r>
              <a:rPr lang="cs-CZ" b="0" i="0" dirty="0">
                <a:solidFill>
                  <a:schemeClr val="tx1"/>
                </a:solidFill>
                <a:effectLst/>
                <a:latin typeface="Fracktif"/>
              </a:rPr>
              <a:t> (Planá nad Lužnicí)</a:t>
            </a:r>
          </a:p>
          <a:p>
            <a:pPr marL="114300" indent="0">
              <a:buNone/>
            </a:pPr>
            <a:r>
              <a:rPr lang="cs-CZ" b="0" i="0" dirty="0">
                <a:solidFill>
                  <a:schemeClr val="tx1"/>
                </a:solidFill>
                <a:effectLst/>
                <a:latin typeface="Fracktif"/>
              </a:rPr>
              <a:t>Od roku 2002 jsou </a:t>
            </a:r>
            <a:r>
              <a:rPr lang="cs-CZ" dirty="0">
                <a:solidFill>
                  <a:schemeClr val="tx1"/>
                </a:solidFill>
                <a:latin typeface="Fracktif"/>
              </a:rPr>
              <a:t>vlákna TESIL® vyráběna stoprocentně ze spotřebitelských PET lahví.</a:t>
            </a:r>
          </a:p>
          <a:p>
            <a:pPr marL="114300" indent="0">
              <a:buNone/>
            </a:pPr>
            <a:endParaRPr lang="cs-CZ" b="0" i="0" dirty="0">
              <a:solidFill>
                <a:schemeClr val="tx1"/>
              </a:solidFill>
              <a:effectLst/>
              <a:latin typeface="Fracktif"/>
            </a:endParaRPr>
          </a:p>
          <a:p>
            <a:pPr marL="114300" indent="0">
              <a:buNone/>
            </a:pPr>
            <a:r>
              <a:rPr lang="cs-CZ" b="0" i="0" dirty="0">
                <a:solidFill>
                  <a:schemeClr val="tx1"/>
                </a:solidFill>
                <a:effectLst/>
                <a:latin typeface="Fracktif"/>
              </a:rPr>
              <a:t>MĚSÍCNĚ 80 000 000 PET LAHVÍ</a:t>
            </a:r>
          </a:p>
          <a:p>
            <a:pPr marL="114300" indent="0">
              <a:buNone/>
            </a:pPr>
            <a:endParaRPr lang="cs-CZ" dirty="0">
              <a:solidFill>
                <a:schemeClr val="tx1"/>
              </a:solidFill>
              <a:latin typeface="Fracktif"/>
            </a:endParaRPr>
          </a:p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1960 Zahájení výroby VIRGIN PET </a:t>
            </a:r>
          </a:p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150 Zaměstnanců </a:t>
            </a:r>
          </a:p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33000 Výrobní kapacita t/rok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49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Recyklace PET na vlákna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2E5361-9F33-ED68-DCEA-FA6A12AA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266" y="2349923"/>
            <a:ext cx="5388725" cy="23006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7393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301A-489C-EA47-885C-AB0686B5EE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pPr/>
              <a:t>50</a:t>
            </a:fld>
            <a:endParaRPr lang="en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89F56-6F03-8047-A524-4350C976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cs-CZ" sz="3600" dirty="0" err="1"/>
              <a:t>Ekoaktivity</a:t>
            </a:r>
            <a:r>
              <a:rPr lang="cs-CZ" sz="3600" dirty="0"/>
              <a:t> 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1C84-1C55-3741-AF17-EB55E2F90BF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283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6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233200" y="6014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800" dirty="0">
                <a:solidFill>
                  <a:schemeClr val="accent1"/>
                </a:solidFill>
              </a:rPr>
              <a:t>Textile jako </a:t>
            </a:r>
            <a:r>
              <a:rPr lang="cs-CZ" sz="2800" dirty="0" err="1">
                <a:solidFill>
                  <a:schemeClr val="accent1"/>
                </a:solidFill>
              </a:rPr>
              <a:t>ekoproblém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Picture 6" descr="https://encyclopedia.pub/media/common/202203/blobid1-623eca8b1a784.png">
            <a:extLst>
              <a:ext uri="{FF2B5EF4-FFF2-40B4-BE49-F238E27FC236}">
                <a16:creationId xmlns:a16="http://schemas.microsoft.com/office/drawing/2014/main" id="{7285848E-F0D8-8060-9A12-37F87CC2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" y="2150569"/>
            <a:ext cx="5463298" cy="29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yclopedia.pub/media/common/202203/blobid0-623eca8b19472.png">
            <a:extLst>
              <a:ext uri="{FF2B5EF4-FFF2-40B4-BE49-F238E27FC236}">
                <a16:creationId xmlns:a16="http://schemas.microsoft.com/office/drawing/2014/main" id="{16D66487-7A58-8B99-87C1-F9F0CB16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8" y="1087864"/>
            <a:ext cx="6061032" cy="28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30">
            <a:extLst>
              <a:ext uri="{FF2B5EF4-FFF2-40B4-BE49-F238E27FC236}">
                <a16:creationId xmlns:a16="http://schemas.microsoft.com/office/drawing/2014/main" id="{D65A8FE6-8A11-7F6C-263C-AE7E825D50CA}"/>
              </a:ext>
            </a:extLst>
          </p:cNvPr>
          <p:cNvSpPr/>
          <p:nvPr/>
        </p:nvSpPr>
        <p:spPr>
          <a:xfrm>
            <a:off x="3195060" y="3732280"/>
            <a:ext cx="702469" cy="145851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/>
          </a:p>
        </p:txBody>
      </p:sp>
      <p:sp>
        <p:nvSpPr>
          <p:cNvPr id="10" name="Obdélník 7">
            <a:extLst>
              <a:ext uri="{FF2B5EF4-FFF2-40B4-BE49-F238E27FC236}">
                <a16:creationId xmlns:a16="http://schemas.microsoft.com/office/drawing/2014/main" id="{301FC5CB-A1C9-5EBA-29D5-4FFB63BA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005388"/>
            <a:ext cx="34290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50"/>
              <a:t>https://encyclopedia.pub/entry/history/show/50107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13427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1202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365" y="1389070"/>
            <a:ext cx="7560000" cy="2809390"/>
          </a:xfrm>
        </p:spPr>
        <p:txBody>
          <a:bodyPr>
            <a:noAutofit/>
          </a:bodyPr>
          <a:lstStyle/>
          <a:p>
            <a:r>
              <a:rPr lang="cs-CZ" altLang="cs-CZ" dirty="0" err="1"/>
              <a:t>Mikroplasty</a:t>
            </a:r>
            <a:r>
              <a:rPr lang="cs-CZ" altLang="cs-CZ" dirty="0"/>
              <a:t> a prevence jejich vzniku</a:t>
            </a:r>
          </a:p>
          <a:p>
            <a:pPr eaLnBrk="1" hangingPunct="1"/>
            <a:r>
              <a:rPr lang="cs-CZ" altLang="cs-CZ" dirty="0"/>
              <a:t>Enzymatické </a:t>
            </a:r>
            <a:r>
              <a:rPr lang="cs-CZ" altLang="cs-CZ" dirty="0" smtClean="0"/>
              <a:t>technologie </a:t>
            </a:r>
            <a:r>
              <a:rPr lang="cs-CZ" altLang="cs-CZ" dirty="0"/>
              <a:t>rozklad vláken</a:t>
            </a:r>
          </a:p>
          <a:p>
            <a:pPr eaLnBrk="1" hangingPunct="1"/>
            <a:r>
              <a:rPr lang="cs-CZ" altLang="cs-CZ" dirty="0" err="1"/>
              <a:t>Nanocelulóza</a:t>
            </a:r>
            <a:r>
              <a:rPr lang="cs-CZ" altLang="cs-CZ" dirty="0"/>
              <a:t> jako recyklační produkt</a:t>
            </a:r>
          </a:p>
          <a:p>
            <a:pPr eaLnBrk="1" hangingPunct="1"/>
            <a:r>
              <a:rPr lang="cs-CZ" altLang="cs-CZ" dirty="0"/>
              <a:t>Bakteriální celulóza </a:t>
            </a:r>
          </a:p>
          <a:p>
            <a:pPr eaLnBrk="1" hangingPunct="1"/>
            <a:r>
              <a:rPr lang="cs-CZ" altLang="cs-CZ" dirty="0"/>
              <a:t>Optimální šatník</a:t>
            </a:r>
          </a:p>
          <a:p>
            <a:pPr eaLnBrk="1" hangingPunct="1"/>
            <a:r>
              <a:rPr lang="cs-CZ" altLang="cs-CZ" dirty="0"/>
              <a:t>Ekologické finální úpravy – laser, plazma, plynové technologie</a:t>
            </a:r>
          </a:p>
          <a:p>
            <a:pPr eaLnBrk="1" hangingPunct="1"/>
            <a:r>
              <a:rPr lang="cs-CZ" altLang="cs-CZ" dirty="0"/>
              <a:t>Úspory pojiv při výrobě </a:t>
            </a:r>
            <a:r>
              <a:rPr lang="cs-CZ" altLang="cs-CZ" dirty="0" err="1" smtClean="0"/>
              <a:t>kompozitů</a:t>
            </a:r>
            <a:r>
              <a:rPr lang="cs-CZ" altLang="cs-CZ" dirty="0" smtClean="0"/>
              <a:t> při recyklaci</a:t>
            </a:r>
          </a:p>
          <a:p>
            <a:pPr eaLnBrk="1" hangingPunct="1"/>
            <a:r>
              <a:rPr lang="cs-CZ" altLang="cs-CZ" dirty="0" smtClean="0"/>
              <a:t>Recyklační technologie</a:t>
            </a:r>
          </a:p>
          <a:p>
            <a:pPr eaLnBrk="1" hangingPunct="1"/>
            <a:r>
              <a:rPr lang="cs-CZ" altLang="cs-CZ" dirty="0" smtClean="0"/>
              <a:t>Solární destilace vody</a:t>
            </a:r>
          </a:p>
          <a:p>
            <a:pPr eaLnBrk="1" hangingPunct="1"/>
            <a:r>
              <a:rPr lang="cs-CZ" altLang="cs-CZ" dirty="0" smtClean="0"/>
              <a:t>Příze z odpadních vláken</a:t>
            </a:r>
          </a:p>
          <a:p>
            <a:pPr eaLnBrk="1" hangingPunct="1"/>
            <a:r>
              <a:rPr lang="cs-CZ" altLang="cs-CZ" dirty="0" smtClean="0"/>
              <a:t>…</a:t>
            </a:r>
            <a:endParaRPr lang="cs-CZ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51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/>
            <a:r>
              <a:rPr lang="cs-CZ" dirty="0" err="1">
                <a:solidFill>
                  <a:schemeClr val="accent1"/>
                </a:solidFill>
              </a:rPr>
              <a:t>Ekoaktivity</a:t>
            </a:r>
            <a:r>
              <a:rPr lang="cs-CZ" dirty="0">
                <a:solidFill>
                  <a:schemeClr val="accent1"/>
                </a:solidFill>
              </a:rPr>
              <a:t> FT - výzkum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14" y="3299963"/>
            <a:ext cx="2407920" cy="149396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0769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cs-CZ" dirty="0" err="1"/>
              <a:t>Greentex</a:t>
            </a:r>
            <a:r>
              <a:rPr lang="cs-CZ" dirty="0"/>
              <a:t> (</a:t>
            </a:r>
            <a:r>
              <a:rPr lang="cs-CZ" dirty="0" err="1">
                <a:hlinkClick r:id="rId2"/>
              </a:rPr>
              <a:t>GreenTEX</a:t>
            </a:r>
            <a:r>
              <a:rPr lang="cs-CZ" dirty="0">
                <a:hlinkClick r:id="rId2"/>
              </a:rPr>
              <a:t> (lodz.pl)</a:t>
            </a:r>
            <a:r>
              <a:rPr lang="cs-CZ" dirty="0"/>
              <a:t>)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 err="1"/>
              <a:t>Mikroplastový</a:t>
            </a:r>
            <a:r>
              <a:rPr lang="cs-CZ" dirty="0"/>
              <a:t> </a:t>
            </a:r>
            <a:r>
              <a:rPr lang="cs-CZ" dirty="0" smtClean="0"/>
              <a:t>projekt (MŠMT INTER-ACTION, 2023 – 2026)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 smtClean="0"/>
              <a:t>dlouhodobá spolupráce - </a:t>
            </a:r>
            <a:r>
              <a:rPr lang="cs-CZ" dirty="0" err="1" smtClean="0"/>
              <a:t>Nilmore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pl-PL" dirty="0"/>
              <a:t>Eko-oděvní kolekce </a:t>
            </a:r>
            <a:r>
              <a:rPr lang="pl-PL" dirty="0" smtClean="0"/>
              <a:t>(TAČR sigma, 2023 – 2026</a:t>
            </a:r>
            <a:r>
              <a:rPr lang="pl-PL" b="1" dirty="0" smtClean="0"/>
              <a:t>)</a:t>
            </a:r>
            <a:endParaRPr lang="pl-PL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… 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52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/>
            <a:r>
              <a:rPr lang="cs-CZ" dirty="0" err="1">
                <a:solidFill>
                  <a:schemeClr val="accent1"/>
                </a:solidFill>
              </a:rPr>
              <a:t>Ekoaktivity</a:t>
            </a:r>
            <a:r>
              <a:rPr lang="cs-CZ" dirty="0">
                <a:solidFill>
                  <a:schemeClr val="accent1"/>
                </a:solidFill>
              </a:rPr>
              <a:t> FT - projekty</a:t>
            </a:r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1FE8EC2E-7321-FDEA-A843-F98AE05F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4" y="1392723"/>
            <a:ext cx="2622246" cy="8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lmore –⁠ Cirkulární oblečení | Udržitelná móda z Česka">
            <a:extLst>
              <a:ext uri="{FF2B5EF4-FFF2-40B4-BE49-F238E27FC236}">
                <a16:creationId xmlns:a16="http://schemas.microsoft.com/office/drawing/2014/main" id="{A836F85D-4300-74C1-FE82-E86C1E44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23" y="2649889"/>
            <a:ext cx="4343400" cy="6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57506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8800" y="3672909"/>
            <a:ext cx="3596465" cy="1218591"/>
          </a:xfrm>
        </p:spPr>
        <p:txBody>
          <a:bodyPr/>
          <a:lstStyle/>
          <a:p>
            <a:r>
              <a:rPr lang="cs-CZ" dirty="0"/>
              <a:t>Jakub Wiener</a:t>
            </a:r>
            <a:endParaRPr lang="en-CZ" dirty="0"/>
          </a:p>
          <a:p>
            <a:r>
              <a:rPr lang="cs-CZ" dirty="0" smtClean="0"/>
              <a:t>prof</a:t>
            </a:r>
            <a:r>
              <a:rPr lang="cs-CZ" dirty="0"/>
              <a:t>. Ing., PhD. – Katedra materiálového inženýrství, Textilní fakulta</a:t>
            </a:r>
            <a:endParaRPr lang="en-CZ" dirty="0"/>
          </a:p>
          <a:p>
            <a:endParaRPr lang="en-CZ" dirty="0"/>
          </a:p>
          <a:p>
            <a:r>
              <a:rPr lang="en-CZ" dirty="0"/>
              <a:t>+420 </a:t>
            </a:r>
            <a:r>
              <a:rPr lang="cs-CZ" dirty="0"/>
              <a:t>48 5353469</a:t>
            </a:r>
            <a:endParaRPr lang="en-CZ" dirty="0"/>
          </a:p>
          <a:p>
            <a:r>
              <a:rPr lang="cs-CZ" dirty="0" err="1"/>
              <a:t>jakub.wiener</a:t>
            </a:r>
            <a:r>
              <a:rPr lang="en-CZ" dirty="0"/>
              <a:t>@tul.cz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1470590"/>
            <a:ext cx="2903093" cy="1661409"/>
          </a:xfrm>
        </p:spPr>
        <p:txBody>
          <a:bodyPr>
            <a:normAutofit/>
          </a:bodyPr>
          <a:lstStyle/>
          <a:p>
            <a:r>
              <a:rPr lang="en-CZ" dirty="0"/>
              <a:t>Děkuji za pozornost</a:t>
            </a:r>
          </a:p>
        </p:txBody>
      </p:sp>
      <p:pic>
        <p:nvPicPr>
          <p:cNvPr id="4" name="Obrázek 30" descr="21-no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53" y="1537510"/>
            <a:ext cx="5347097" cy="33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1"/>
          <p:cNvSpPr txBox="1">
            <a:spLocks noChangeArrowheads="1"/>
          </p:cNvSpPr>
          <p:nvPr/>
        </p:nvSpPr>
        <p:spPr bwMode="auto">
          <a:xfrm>
            <a:off x="3155092" y="448927"/>
            <a:ext cx="59459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FFFF00"/>
                </a:solidFill>
              </a:rPr>
              <a:t>Ještě máme trochu času - loď vyplouvá až za 5 minut…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7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233200" y="6014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800" dirty="0">
                <a:solidFill>
                  <a:schemeClr val="accent1"/>
                </a:solidFill>
              </a:rPr>
              <a:t>Textile jako </a:t>
            </a:r>
            <a:r>
              <a:rPr lang="cs-CZ" sz="2800" dirty="0" err="1">
                <a:solidFill>
                  <a:schemeClr val="accent1"/>
                </a:solidFill>
              </a:rPr>
              <a:t>ekoproblém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Obrázek 7">
            <a:extLst>
              <a:ext uri="{FF2B5EF4-FFF2-40B4-BE49-F238E27FC236}">
                <a16:creationId xmlns:a16="http://schemas.microsoft.com/office/drawing/2014/main" id="{B8D0B082-1810-3BAB-F675-E633429EF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01" y="1057013"/>
            <a:ext cx="9295002" cy="40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31">
            <a:extLst>
              <a:ext uri="{FF2B5EF4-FFF2-40B4-BE49-F238E27FC236}">
                <a16:creationId xmlns:a16="http://schemas.microsoft.com/office/drawing/2014/main" id="{AFA4EA87-E8BD-46D3-A310-C3D3828D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47" y="1693140"/>
            <a:ext cx="21597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700" dirty="0"/>
              <a:t>ČR, 2022</a:t>
            </a:r>
          </a:p>
        </p:txBody>
      </p:sp>
      <p:sp>
        <p:nvSpPr>
          <p:cNvPr id="7" name="TextovéPole 32">
            <a:extLst>
              <a:ext uri="{FF2B5EF4-FFF2-40B4-BE49-F238E27FC236}">
                <a16:creationId xmlns:a16="http://schemas.microsoft.com/office/drawing/2014/main" id="{6E4FEB5B-AF22-4007-2750-15915637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71" y="578715"/>
            <a:ext cx="7449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rgbClr val="C00000"/>
                </a:solidFill>
              </a:rPr>
              <a:t>Konkrétní čísla jsou obvykle  nedostatečně definovaná a vytržená z kontextu</a:t>
            </a:r>
          </a:p>
        </p:txBody>
      </p:sp>
      <p:sp>
        <p:nvSpPr>
          <p:cNvPr id="11" name="Obdélník 30">
            <a:extLst>
              <a:ext uri="{FF2B5EF4-FFF2-40B4-BE49-F238E27FC236}">
                <a16:creationId xmlns:a16="http://schemas.microsoft.com/office/drawing/2014/main" id="{68024D72-92C7-8814-AE0B-D3D8CA78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281" y="5005388"/>
            <a:ext cx="34290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50" dirty="0"/>
              <a:t>https://odpady-online.cz/casopis-odpady-textilni-odpady-z-domacnosti-v-cesku-za-posledni-dekadu-narostly-desetinasobne/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088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99" y="1502270"/>
            <a:ext cx="8838991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b="1" dirty="0"/>
              <a:t>CELKOVÝ VÝZNAM = OBJEM x </a:t>
            </a:r>
            <a:r>
              <a:rPr lang="cs-CZ" b="1" dirty="0" smtClean="0"/>
              <a:t>RELATIVNÍ VLIV</a:t>
            </a:r>
            <a:endParaRPr lang="cs-CZ" b="1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Textil má obrovský </a:t>
            </a:r>
            <a:r>
              <a:rPr lang="cs-CZ" b="1" dirty="0" smtClean="0"/>
              <a:t>OBJEM</a:t>
            </a:r>
            <a:r>
              <a:rPr lang="cs-CZ" dirty="0" smtClean="0"/>
              <a:t> </a:t>
            </a:r>
            <a:r>
              <a:rPr lang="cs-CZ" dirty="0"/>
              <a:t>– spotřebovává cca 10 % všech zdrojů a produkuje odpovídající množství odpadů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b="1" dirty="0"/>
              <a:t>VLIV</a:t>
            </a:r>
            <a:r>
              <a:rPr lang="cs-CZ" dirty="0"/>
              <a:t> na životní prostředí je i textilu </a:t>
            </a:r>
            <a:r>
              <a:rPr lang="cs-CZ" dirty="0" smtClean="0"/>
              <a:t>velmi významný </a:t>
            </a:r>
            <a:r>
              <a:rPr lang="cs-CZ" dirty="0"/>
              <a:t>– jde o polymerní materiály s vysokou přidanou hodnotou obsahující nebezpečné kontaminanty </a:t>
            </a:r>
            <a:r>
              <a:rPr lang="cs-CZ" dirty="0" smtClean="0"/>
              <a:t>jako jsou barviva, pigmenty, nanočástice …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8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Textilie jako </a:t>
            </a:r>
            <a:r>
              <a:rPr lang="cs-CZ" dirty="0" err="1">
                <a:solidFill>
                  <a:schemeClr val="accent1"/>
                </a:solidFill>
              </a:rPr>
              <a:t>ekoproblém</a:t>
            </a:r>
            <a:endParaRPr lang="en-CZ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4599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80" y="1509704"/>
            <a:ext cx="7560000" cy="5412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Výroba textilu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9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Textilie jako </a:t>
            </a:r>
            <a:r>
              <a:rPr lang="cs-CZ" dirty="0" err="1">
                <a:solidFill>
                  <a:schemeClr val="accent1"/>
                </a:solidFill>
              </a:rPr>
              <a:t>ekoproblém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40614" y="4372715"/>
            <a:ext cx="5461962" cy="307777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Předúprava – Barvení - tisk – finální úpravy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7225" y="4179164"/>
            <a:ext cx="1554762" cy="615553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Modifikace</a:t>
            </a:r>
            <a:r>
              <a:rPr kumimoji="0" lang="cs-CZ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polymeru</a:t>
            </a:r>
            <a:endParaRPr kumimoji="0" lang="cs-CZ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FDB2FA81-6E2D-86AE-5881-E048796C8693}"/>
              </a:ext>
            </a:extLst>
          </p:cNvPr>
          <p:cNvGrpSpPr/>
          <p:nvPr/>
        </p:nvGrpSpPr>
        <p:grpSpPr>
          <a:xfrm>
            <a:off x="16420" y="2133600"/>
            <a:ext cx="9562026" cy="1231106"/>
            <a:chOff x="305724" y="2160716"/>
            <a:chExt cx="8553354" cy="904506"/>
          </a:xfrm>
        </p:grpSpPr>
        <p:sp>
          <p:nvSpPr>
            <p:cNvPr id="2" name="TextovéPole 1"/>
            <p:cNvSpPr txBox="1"/>
            <p:nvPr/>
          </p:nvSpPr>
          <p:spPr>
            <a:xfrm>
              <a:off x="2748599" y="2417338"/>
              <a:ext cx="763740" cy="22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Vlákno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05724" y="2369565"/>
              <a:ext cx="1050990" cy="22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Monomer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573905" y="2394335"/>
              <a:ext cx="921027" cy="22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Polymer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983579" y="2241490"/>
              <a:ext cx="1399574" cy="67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Příze (délkový</a:t>
              </a:r>
              <a:r>
                <a:rPr kumimoji="0" lang="cs-CZ" sz="2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textilní útvar)</a:t>
              </a:r>
              <a:endPara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621796" y="2160716"/>
              <a:ext cx="1537252" cy="904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Tkanina či pletenina (plošný</a:t>
              </a:r>
              <a:r>
                <a:rPr kumimoji="0" lang="cs-CZ" sz="2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textilní útvar)</a:t>
              </a:r>
              <a:endPara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507356" y="2369832"/>
              <a:ext cx="1351722" cy="22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Výrobek</a:t>
              </a:r>
            </a:p>
          </p:txBody>
        </p:sp>
        <p:sp>
          <p:nvSpPr>
            <p:cNvPr id="15" name="Šipka doprava 14"/>
            <p:cNvSpPr/>
            <p:nvPr/>
          </p:nvSpPr>
          <p:spPr>
            <a:xfrm>
              <a:off x="1317413" y="2287996"/>
              <a:ext cx="238744" cy="449192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Šipka doprava 15"/>
            <p:cNvSpPr/>
            <p:nvPr/>
          </p:nvSpPr>
          <p:spPr>
            <a:xfrm>
              <a:off x="2447650" y="2295372"/>
              <a:ext cx="238744" cy="449192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Šipka doprava 16"/>
            <p:cNvSpPr/>
            <p:nvPr/>
          </p:nvSpPr>
          <p:spPr>
            <a:xfrm>
              <a:off x="3579875" y="2314182"/>
              <a:ext cx="238744" cy="449192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Šipka doprava 17"/>
            <p:cNvSpPr/>
            <p:nvPr/>
          </p:nvSpPr>
          <p:spPr>
            <a:xfrm>
              <a:off x="5263782" y="2333184"/>
              <a:ext cx="238744" cy="449192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Šipka doprava 18"/>
            <p:cNvSpPr/>
            <p:nvPr/>
          </p:nvSpPr>
          <p:spPr>
            <a:xfrm>
              <a:off x="7103651" y="2263111"/>
              <a:ext cx="238744" cy="449192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1" name="Šipka dolů 20"/>
          <p:cNvSpPr/>
          <p:nvPr/>
        </p:nvSpPr>
        <p:spPr>
          <a:xfrm rot="12715024">
            <a:off x="2731732" y="3809886"/>
            <a:ext cx="21275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Šipka dolů 21"/>
          <p:cNvSpPr/>
          <p:nvPr/>
        </p:nvSpPr>
        <p:spPr>
          <a:xfrm rot="12715024">
            <a:off x="4134635" y="3806588"/>
            <a:ext cx="21275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Šipka dolů 22"/>
          <p:cNvSpPr/>
          <p:nvPr/>
        </p:nvSpPr>
        <p:spPr>
          <a:xfrm rot="12715024">
            <a:off x="5511857" y="3806589"/>
            <a:ext cx="21275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4" name="Šipka dolů 23"/>
          <p:cNvSpPr/>
          <p:nvPr/>
        </p:nvSpPr>
        <p:spPr>
          <a:xfrm rot="12715024">
            <a:off x="7061927" y="3808100"/>
            <a:ext cx="21275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Šipka dolů 26"/>
          <p:cNvSpPr/>
          <p:nvPr/>
        </p:nvSpPr>
        <p:spPr>
          <a:xfrm rot="12715024" flipH="1">
            <a:off x="1253383" y="3538865"/>
            <a:ext cx="26650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Šipka dolů 27"/>
          <p:cNvSpPr/>
          <p:nvPr/>
        </p:nvSpPr>
        <p:spPr>
          <a:xfrm rot="12715024" flipH="1">
            <a:off x="454892" y="3533664"/>
            <a:ext cx="266504" cy="47707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3131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457472"/>
            <a:ext cx="7560000" cy="280939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Kontaminanty textilu</a:t>
            </a:r>
          </a:p>
          <a:p>
            <a:pPr marL="114300" indent="0">
              <a:buNone/>
            </a:pPr>
            <a:endParaRPr lang="cs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80044" y="4629201"/>
            <a:ext cx="441114" cy="461633"/>
          </a:xfrm>
        </p:spPr>
        <p:txBody>
          <a:bodyPr/>
          <a:lstStyle/>
          <a:p>
            <a:fld id="{86CB4B4D-7CA3-9044-876B-883B54F8677D}" type="slidenum">
              <a:rPr lang="en-CZ" sz="1800" smtClean="0"/>
              <a:t>10</a:t>
            </a:fld>
            <a:endParaRPr lang="en-CZ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Recyklace textilií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770785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Textilie jako </a:t>
            </a:r>
            <a:r>
              <a:rPr lang="cs-CZ" dirty="0" err="1">
                <a:solidFill>
                  <a:schemeClr val="accent1"/>
                </a:solidFill>
              </a:rPr>
              <a:t>ekoproblém</a:t>
            </a:r>
            <a:endParaRPr lang="en-CZ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2000" y="2157658"/>
            <a:ext cx="1233553" cy="553998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Modifikace</a:t>
            </a:r>
            <a:r>
              <a:rPr kumimoji="0" lang="cs-CZ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polymeru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81809" y="2126974"/>
            <a:ext cx="680253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Matovací prostředek – TiO2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Snížení hořlavosti – PCB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…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3323" y="3264719"/>
            <a:ext cx="1471411" cy="1107996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Předúprava – Barvení - tisk – finální úpravy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31066" y="3413896"/>
            <a:ext cx="680253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Barviva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Silikony, </a:t>
            </a:r>
            <a:r>
              <a:rPr lang="cs-CZ" sz="1800" dirty="0" err="1"/>
              <a:t>perflouralkany</a:t>
            </a:r>
            <a:r>
              <a:rPr lang="cs-CZ" sz="1800" dirty="0"/>
              <a:t>, polyuretany, nanočástice </a:t>
            </a:r>
            <a:r>
              <a:rPr lang="cs-CZ" sz="1800" dirty="0" err="1"/>
              <a:t>Ag</a:t>
            </a:r>
            <a:r>
              <a:rPr lang="cs-CZ" sz="1800" dirty="0"/>
              <a:t> apod.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…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5045815-DA39-D63A-13F6-277AFDE5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7" y="175525"/>
            <a:ext cx="87286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339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T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4C14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2246</Words>
  <Application>Microsoft Office PowerPoint</Application>
  <PresentationFormat>Předvádění na obrazovce (16:9)</PresentationFormat>
  <Paragraphs>415</Paragraphs>
  <Slides>52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1" baseType="lpstr">
      <vt:lpstr>MS PGothic</vt:lpstr>
      <vt:lpstr>Arial</vt:lpstr>
      <vt:lpstr>Calibri</vt:lpstr>
      <vt:lpstr>Fracktif</vt:lpstr>
      <vt:lpstr>Helvetica</vt:lpstr>
      <vt:lpstr>Symbol</vt:lpstr>
      <vt:lpstr>Times New Roman</vt:lpstr>
      <vt:lpstr>Simple Light</vt:lpstr>
      <vt:lpstr>Graf</vt:lpstr>
      <vt:lpstr>„RECYKLACE TEXTILIÍ"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Recyklace texilií</vt:lpstr>
      <vt:lpstr>Prezentace aplikace PowerPoint</vt:lpstr>
      <vt:lpstr>Prezentace aplikace PowerPoint</vt:lpstr>
      <vt:lpstr>Historie recyklace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Skutečná recyklace PET (vzor pro textilie)</vt:lpstr>
      <vt:lpstr>Prezentace aplikace PowerPoint</vt:lpstr>
      <vt:lpstr>Prezentace aplikace PowerPoint</vt:lpstr>
      <vt:lpstr>Prezentace aplikace PowerPoint</vt:lpstr>
      <vt:lpstr>Ekoaktivity FT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</dc:creator>
  <cp:lastModifiedBy>jan wiener</cp:lastModifiedBy>
  <cp:revision>172</cp:revision>
  <cp:lastPrinted>2023-09-07T06:53:39Z</cp:lastPrinted>
  <dcterms:modified xsi:type="dcterms:W3CDTF">2023-09-11T06:22:24Z</dcterms:modified>
</cp:coreProperties>
</file>