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Open Sans Extra Bold" panose="020B060402020202020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Libre Baskerville Italics" panose="020B0604020202020204" charset="0"/>
      <p:regular r:id="rId16"/>
    </p:embeddedFont>
    <p:embeddedFont>
      <p:font typeface="League Spartan" panose="020B0604020202020204" charset="-18"/>
      <p:regular r:id="rId17"/>
    </p:embeddedFont>
    <p:embeddedFont>
      <p:font typeface="Open Sans Bold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56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40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034968"/>
            <a:ext cx="5190662" cy="468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23"/>
              </a:lnSpc>
            </a:pPr>
            <a:r>
              <a:rPr lang="en-US" sz="3238">
                <a:solidFill>
                  <a:srgbClr val="FFFFFF">
                    <a:alpha val="50980"/>
                  </a:srgbClr>
                </a:solidFill>
                <a:latin typeface="League Spartan"/>
              </a:rPr>
              <a:t>Ing. Kamil Hallak, BBA</a:t>
            </a:r>
          </a:p>
        </p:txBody>
      </p:sp>
      <p:sp>
        <p:nvSpPr>
          <p:cNvPr id="3" name="Freeform 3"/>
          <p:cNvSpPr/>
          <p:nvPr/>
        </p:nvSpPr>
        <p:spPr>
          <a:xfrm rot="4528529">
            <a:off x="5059244" y="6762174"/>
            <a:ext cx="4995836" cy="6331129"/>
          </a:xfrm>
          <a:custGeom>
            <a:avLst/>
            <a:gdLst/>
            <a:ahLst/>
            <a:cxnLst/>
            <a:rect l="l" t="t" r="r" b="b"/>
            <a:pathLst>
              <a:path w="4995836" h="6331129">
                <a:moveTo>
                  <a:pt x="0" y="0"/>
                </a:moveTo>
                <a:lnTo>
                  <a:pt x="4995836" y="0"/>
                </a:lnTo>
                <a:lnTo>
                  <a:pt x="4995836" y="6331128"/>
                </a:lnTo>
                <a:lnTo>
                  <a:pt x="0" y="63311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521223" y="13392"/>
            <a:ext cx="15113322" cy="10273608"/>
          </a:xfrm>
          <a:custGeom>
            <a:avLst/>
            <a:gdLst/>
            <a:ahLst/>
            <a:cxnLst/>
            <a:rect l="l" t="t" r="r" b="b"/>
            <a:pathLst>
              <a:path w="15113322" h="10273608">
                <a:moveTo>
                  <a:pt x="0" y="0"/>
                </a:moveTo>
                <a:lnTo>
                  <a:pt x="15113322" y="0"/>
                </a:lnTo>
                <a:lnTo>
                  <a:pt x="15113322" y="10273608"/>
                </a:lnTo>
                <a:lnTo>
                  <a:pt x="0" y="102736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547" r="-40172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2973617"/>
            <a:ext cx="9492523" cy="396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12"/>
              </a:lnSpc>
            </a:pPr>
            <a:r>
              <a:rPr lang="en-US" sz="9054">
                <a:solidFill>
                  <a:srgbClr val="FFFFFF"/>
                </a:solidFill>
                <a:latin typeface="League Spartan"/>
              </a:rPr>
              <a:t>Sběr a třídění secondhandu v zahraničí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801422"/>
            <a:ext cx="4793781" cy="468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23"/>
              </a:lnSpc>
            </a:pPr>
            <a:r>
              <a:rPr lang="en-US" sz="3238">
                <a:solidFill>
                  <a:srgbClr val="FFFFFF">
                    <a:alpha val="49804"/>
                  </a:srgbClr>
                </a:solidFill>
                <a:latin typeface="League Spartan"/>
              </a:rPr>
              <a:t>ETCIMEX s.r.o.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17211" y="-214622"/>
            <a:ext cx="11800546" cy="10501622"/>
            <a:chOff x="0" y="0"/>
            <a:chExt cx="6349238" cy="5650357"/>
          </a:xfrm>
        </p:grpSpPr>
        <p:sp>
          <p:nvSpPr>
            <p:cNvPr id="3" name="Freeform 3"/>
            <p:cNvSpPr/>
            <p:nvPr/>
          </p:nvSpPr>
          <p:spPr>
            <a:xfrm>
              <a:off x="-1220470" y="-200914"/>
              <a:ext cx="7579741" cy="5919724"/>
            </a:xfrm>
            <a:custGeom>
              <a:avLst/>
              <a:gdLst/>
              <a:ahLst/>
              <a:cxnLst/>
              <a:rect l="l" t="t" r="r" b="b"/>
              <a:pathLst>
                <a:path w="7579741" h="5919724">
                  <a:moveTo>
                    <a:pt x="7563231" y="542290"/>
                  </a:moveTo>
                  <a:cubicBezTo>
                    <a:pt x="7547864" y="557530"/>
                    <a:pt x="7490206" y="686562"/>
                    <a:pt x="7507224" y="715264"/>
                  </a:cubicBezTo>
                  <a:cubicBezTo>
                    <a:pt x="7525639" y="709803"/>
                    <a:pt x="7436739" y="790321"/>
                    <a:pt x="7482586" y="888111"/>
                  </a:cubicBezTo>
                  <a:cubicBezTo>
                    <a:pt x="7469505" y="906018"/>
                    <a:pt x="7553833" y="924179"/>
                    <a:pt x="7546848" y="962025"/>
                  </a:cubicBezTo>
                  <a:cubicBezTo>
                    <a:pt x="7534529" y="981202"/>
                    <a:pt x="7489825" y="974979"/>
                    <a:pt x="7525639" y="1001014"/>
                  </a:cubicBezTo>
                  <a:cubicBezTo>
                    <a:pt x="7533132" y="1085469"/>
                    <a:pt x="7579233" y="1117346"/>
                    <a:pt x="7428357" y="1351280"/>
                  </a:cubicBezTo>
                  <a:cubicBezTo>
                    <a:pt x="7398639" y="1347343"/>
                    <a:pt x="7317740" y="1604645"/>
                    <a:pt x="7205979" y="1797050"/>
                  </a:cubicBezTo>
                  <a:cubicBezTo>
                    <a:pt x="7222108" y="1833372"/>
                    <a:pt x="7240015" y="1850009"/>
                    <a:pt x="7202296" y="1916684"/>
                  </a:cubicBezTo>
                  <a:cubicBezTo>
                    <a:pt x="7208900" y="1933448"/>
                    <a:pt x="7273035" y="1963420"/>
                    <a:pt x="7239634" y="2007743"/>
                  </a:cubicBezTo>
                  <a:cubicBezTo>
                    <a:pt x="7204201" y="2091436"/>
                    <a:pt x="7205852" y="2286381"/>
                    <a:pt x="7250048" y="2317750"/>
                  </a:cubicBezTo>
                  <a:cubicBezTo>
                    <a:pt x="7275576" y="2308987"/>
                    <a:pt x="7186167" y="2474976"/>
                    <a:pt x="7233031" y="2483866"/>
                  </a:cubicBezTo>
                  <a:cubicBezTo>
                    <a:pt x="7217790" y="2541143"/>
                    <a:pt x="7278496" y="2574417"/>
                    <a:pt x="7147940" y="2695575"/>
                  </a:cubicBezTo>
                  <a:cubicBezTo>
                    <a:pt x="7045959" y="2756535"/>
                    <a:pt x="7168641" y="2805176"/>
                    <a:pt x="7069073" y="2892044"/>
                  </a:cubicBezTo>
                  <a:cubicBezTo>
                    <a:pt x="7109587" y="2925826"/>
                    <a:pt x="7008621" y="2948432"/>
                    <a:pt x="7081139" y="3107690"/>
                  </a:cubicBezTo>
                  <a:cubicBezTo>
                    <a:pt x="7090664" y="3117088"/>
                    <a:pt x="7034657" y="3165983"/>
                    <a:pt x="7017766" y="3207639"/>
                  </a:cubicBezTo>
                  <a:cubicBezTo>
                    <a:pt x="7063232" y="3257296"/>
                    <a:pt x="7012940" y="3253994"/>
                    <a:pt x="6997446" y="3340354"/>
                  </a:cubicBezTo>
                  <a:cubicBezTo>
                    <a:pt x="6914515" y="3405251"/>
                    <a:pt x="6917309" y="3435350"/>
                    <a:pt x="6838696" y="3533013"/>
                  </a:cubicBezTo>
                  <a:cubicBezTo>
                    <a:pt x="6861556" y="3525774"/>
                    <a:pt x="6889496" y="3574161"/>
                    <a:pt x="6822313" y="3687572"/>
                  </a:cubicBezTo>
                  <a:cubicBezTo>
                    <a:pt x="6817867" y="3707257"/>
                    <a:pt x="6727190" y="3726307"/>
                    <a:pt x="6704838" y="3771265"/>
                  </a:cubicBezTo>
                  <a:cubicBezTo>
                    <a:pt x="6674739" y="3791585"/>
                    <a:pt x="6736079" y="3823716"/>
                    <a:pt x="6667881" y="3824732"/>
                  </a:cubicBezTo>
                  <a:cubicBezTo>
                    <a:pt x="6676516" y="3870960"/>
                    <a:pt x="6621398" y="3859911"/>
                    <a:pt x="6607683" y="3879977"/>
                  </a:cubicBezTo>
                  <a:cubicBezTo>
                    <a:pt x="6650990" y="3906901"/>
                    <a:pt x="6618478" y="3901313"/>
                    <a:pt x="6653657" y="3916553"/>
                  </a:cubicBezTo>
                  <a:cubicBezTo>
                    <a:pt x="6651371" y="3988689"/>
                    <a:pt x="6546469" y="4092829"/>
                    <a:pt x="6552819" y="4182491"/>
                  </a:cubicBezTo>
                  <a:cubicBezTo>
                    <a:pt x="6516370" y="4270502"/>
                    <a:pt x="6542785" y="4306443"/>
                    <a:pt x="6490208" y="4402836"/>
                  </a:cubicBezTo>
                  <a:cubicBezTo>
                    <a:pt x="6527419" y="4414266"/>
                    <a:pt x="6500748" y="4427982"/>
                    <a:pt x="6457696" y="4505960"/>
                  </a:cubicBezTo>
                  <a:cubicBezTo>
                    <a:pt x="6503289" y="4531741"/>
                    <a:pt x="6486271" y="4590542"/>
                    <a:pt x="6438519" y="4659376"/>
                  </a:cubicBezTo>
                  <a:cubicBezTo>
                    <a:pt x="6519417" y="4706620"/>
                    <a:pt x="6472682" y="4854575"/>
                    <a:pt x="6428232" y="4913630"/>
                  </a:cubicBezTo>
                  <a:cubicBezTo>
                    <a:pt x="6441440" y="4962525"/>
                    <a:pt x="6419596" y="5014341"/>
                    <a:pt x="6364732" y="5057902"/>
                  </a:cubicBezTo>
                  <a:cubicBezTo>
                    <a:pt x="6326251" y="5158740"/>
                    <a:pt x="6311772" y="5242179"/>
                    <a:pt x="6153531" y="5344667"/>
                  </a:cubicBezTo>
                  <a:cubicBezTo>
                    <a:pt x="6108953" y="5423534"/>
                    <a:pt x="6112764" y="5474842"/>
                    <a:pt x="6025007" y="5580126"/>
                  </a:cubicBezTo>
                  <a:cubicBezTo>
                    <a:pt x="5990082" y="5617336"/>
                    <a:pt x="5948298" y="5575808"/>
                    <a:pt x="5956046" y="5642229"/>
                  </a:cubicBezTo>
                  <a:cubicBezTo>
                    <a:pt x="5906770" y="5660898"/>
                    <a:pt x="5970270" y="5719572"/>
                    <a:pt x="5856605" y="5769483"/>
                  </a:cubicBezTo>
                  <a:cubicBezTo>
                    <a:pt x="5875401" y="5829681"/>
                    <a:pt x="5926582" y="5859272"/>
                    <a:pt x="5715762" y="5839333"/>
                  </a:cubicBezTo>
                  <a:cubicBezTo>
                    <a:pt x="4322445" y="5836539"/>
                    <a:pt x="2963291" y="5847588"/>
                    <a:pt x="1505204" y="5835142"/>
                  </a:cubicBezTo>
                  <a:cubicBezTo>
                    <a:pt x="1422400" y="5827522"/>
                    <a:pt x="1221740" y="5919724"/>
                    <a:pt x="1265555" y="5732399"/>
                  </a:cubicBezTo>
                  <a:cubicBezTo>
                    <a:pt x="1276477" y="4087495"/>
                    <a:pt x="1248029" y="2400427"/>
                    <a:pt x="1253236" y="760476"/>
                  </a:cubicBezTo>
                  <a:cubicBezTo>
                    <a:pt x="1408430" y="0"/>
                    <a:pt x="0" y="249174"/>
                    <a:pt x="6352667" y="210693"/>
                  </a:cubicBezTo>
                  <a:cubicBezTo>
                    <a:pt x="6709537" y="218821"/>
                    <a:pt x="7224776" y="185928"/>
                    <a:pt x="7545070" y="221488"/>
                  </a:cubicBezTo>
                  <a:cubicBezTo>
                    <a:pt x="7579741" y="234569"/>
                    <a:pt x="7569835" y="514604"/>
                    <a:pt x="7563231" y="542290"/>
                  </a:cubicBezTo>
                  <a:close/>
                </a:path>
              </a:pathLst>
            </a:custGeom>
            <a:blipFill>
              <a:blip r:embed="rId2"/>
              <a:stretch>
                <a:fillRect l="-34752" r="-34752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11514950" y="1966787"/>
            <a:ext cx="6574609" cy="1913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3"/>
              </a:lnSpc>
            </a:pPr>
            <a:r>
              <a:rPr lang="en-US" sz="4385">
                <a:solidFill>
                  <a:srgbClr val="000000"/>
                </a:solidFill>
                <a:latin typeface="League Spartan"/>
              </a:rPr>
              <a:t>Hlavní funkce oblečení je dlouhodobě stejná:</a:t>
            </a:r>
          </a:p>
          <a:p>
            <a:pPr>
              <a:lnSpc>
                <a:spcPts val="5043"/>
              </a:lnSpc>
            </a:pPr>
            <a:endParaRPr lang="en-US" sz="4385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039421" y="4302781"/>
            <a:ext cx="8185263" cy="5488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36"/>
              </a:lnSpc>
            </a:pPr>
            <a:r>
              <a:rPr lang="en-US" sz="3025">
                <a:solidFill>
                  <a:srgbClr val="000000"/>
                </a:solidFill>
                <a:latin typeface="League Spartan"/>
              </a:rPr>
              <a:t>•zakrýt tělo před nepříznivým     </a:t>
            </a:r>
          </a:p>
          <a:p>
            <a:pPr>
              <a:lnSpc>
                <a:spcPts val="4236"/>
              </a:lnSpc>
            </a:pPr>
            <a:r>
              <a:rPr lang="en-US" sz="3025">
                <a:solidFill>
                  <a:srgbClr val="000000"/>
                </a:solidFill>
                <a:latin typeface="League Spartan"/>
              </a:rPr>
              <a:t>  počasím</a:t>
            </a:r>
          </a:p>
          <a:p>
            <a:pPr>
              <a:lnSpc>
                <a:spcPts val="4236"/>
              </a:lnSpc>
            </a:pPr>
            <a:endParaRPr lang="en-US" sz="3025">
              <a:solidFill>
                <a:srgbClr val="000000"/>
              </a:solidFill>
              <a:latin typeface="League Spartan"/>
            </a:endParaRPr>
          </a:p>
          <a:p>
            <a:pPr>
              <a:lnSpc>
                <a:spcPts val="4236"/>
              </a:lnSpc>
            </a:pPr>
            <a:r>
              <a:rPr lang="en-US" sz="3025">
                <a:solidFill>
                  <a:srgbClr val="000000"/>
                </a:solidFill>
                <a:latin typeface="League Spartan"/>
              </a:rPr>
              <a:t>•ochránit jej před poraněním </a:t>
            </a:r>
          </a:p>
          <a:p>
            <a:pPr>
              <a:lnSpc>
                <a:spcPts val="4236"/>
              </a:lnSpc>
            </a:pPr>
            <a:endParaRPr lang="en-US" sz="3025">
              <a:solidFill>
                <a:srgbClr val="000000"/>
              </a:solidFill>
              <a:latin typeface="League Spartan"/>
            </a:endParaRPr>
          </a:p>
          <a:p>
            <a:pPr>
              <a:lnSpc>
                <a:spcPts val="4236"/>
              </a:lnSpc>
            </a:pPr>
            <a:r>
              <a:rPr lang="en-US" sz="3025">
                <a:solidFill>
                  <a:srgbClr val="000000"/>
                </a:solidFill>
                <a:latin typeface="League Spartan"/>
              </a:rPr>
              <a:t>•nástroj pro ukázání postavení či původu </a:t>
            </a:r>
          </a:p>
          <a:p>
            <a:pPr>
              <a:lnSpc>
                <a:spcPts val="2836"/>
              </a:lnSpc>
            </a:pPr>
            <a:endParaRPr lang="en-US" sz="3025">
              <a:solidFill>
                <a:srgbClr val="000000"/>
              </a:solidFill>
              <a:latin typeface="League Spartan"/>
            </a:endParaRPr>
          </a:p>
          <a:p>
            <a:pPr>
              <a:lnSpc>
                <a:spcPts val="2836"/>
              </a:lnSpc>
            </a:pPr>
            <a:endParaRPr lang="en-US" sz="3025">
              <a:solidFill>
                <a:srgbClr val="000000"/>
              </a:solidFill>
              <a:latin typeface="League Spartan"/>
            </a:endParaRPr>
          </a:p>
          <a:p>
            <a:pPr>
              <a:lnSpc>
                <a:spcPts val="2836"/>
              </a:lnSpc>
            </a:pPr>
            <a:endParaRPr lang="en-US" sz="3025">
              <a:solidFill>
                <a:srgbClr val="000000"/>
              </a:solidFill>
              <a:latin typeface="League Spartan"/>
            </a:endParaRPr>
          </a:p>
          <a:p>
            <a:pPr>
              <a:lnSpc>
                <a:spcPts val="2836"/>
              </a:lnSpc>
            </a:pPr>
            <a:endParaRPr lang="en-US" sz="3025">
              <a:solidFill>
                <a:srgbClr val="000000"/>
              </a:solidFill>
              <a:latin typeface="League Spartan"/>
            </a:endParaRPr>
          </a:p>
          <a:p>
            <a:pPr>
              <a:lnSpc>
                <a:spcPts val="2836"/>
              </a:lnSpc>
            </a:pPr>
            <a:endParaRPr lang="en-US" sz="3025">
              <a:solidFill>
                <a:srgbClr val="000000"/>
              </a:solidFill>
              <a:latin typeface="League Spart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924385" y="0"/>
            <a:ext cx="15500084" cy="10287000"/>
            <a:chOff x="0" y="0"/>
            <a:chExt cx="6351016" cy="4215003"/>
          </a:xfrm>
        </p:grpSpPr>
        <p:sp>
          <p:nvSpPr>
            <p:cNvPr id="3" name="Freeform 3"/>
            <p:cNvSpPr/>
            <p:nvPr/>
          </p:nvSpPr>
          <p:spPr>
            <a:xfrm>
              <a:off x="-39878" y="-19431"/>
              <a:ext cx="6437884" cy="4257040"/>
            </a:xfrm>
            <a:custGeom>
              <a:avLst/>
              <a:gdLst/>
              <a:ahLst/>
              <a:cxnLst/>
              <a:rect l="l" t="t" r="r" b="b"/>
              <a:pathLst>
                <a:path w="6437884" h="4257040">
                  <a:moveTo>
                    <a:pt x="6341491" y="4226433"/>
                  </a:moveTo>
                  <a:cubicBezTo>
                    <a:pt x="4280281" y="4234307"/>
                    <a:pt x="2233295" y="4225925"/>
                    <a:pt x="93726" y="4234434"/>
                  </a:cubicBezTo>
                  <a:cubicBezTo>
                    <a:pt x="61976" y="4223893"/>
                    <a:pt x="79883" y="4181729"/>
                    <a:pt x="73787" y="4144518"/>
                  </a:cubicBezTo>
                  <a:cubicBezTo>
                    <a:pt x="58674" y="4096766"/>
                    <a:pt x="0" y="4066413"/>
                    <a:pt x="84455" y="3977005"/>
                  </a:cubicBezTo>
                  <a:cubicBezTo>
                    <a:pt x="103759" y="3930650"/>
                    <a:pt x="120269" y="3876040"/>
                    <a:pt x="135001" y="3832352"/>
                  </a:cubicBezTo>
                  <a:cubicBezTo>
                    <a:pt x="199009" y="3782060"/>
                    <a:pt x="241046" y="3726561"/>
                    <a:pt x="303403" y="3660521"/>
                  </a:cubicBezTo>
                  <a:cubicBezTo>
                    <a:pt x="375158" y="3572129"/>
                    <a:pt x="324104" y="3492500"/>
                    <a:pt x="437642" y="3440049"/>
                  </a:cubicBezTo>
                  <a:cubicBezTo>
                    <a:pt x="421513" y="3404235"/>
                    <a:pt x="463931" y="3368803"/>
                    <a:pt x="443357" y="3323336"/>
                  </a:cubicBezTo>
                  <a:cubicBezTo>
                    <a:pt x="448564" y="3239008"/>
                    <a:pt x="446532" y="3244215"/>
                    <a:pt x="542036" y="3139313"/>
                  </a:cubicBezTo>
                  <a:cubicBezTo>
                    <a:pt x="552704" y="3089529"/>
                    <a:pt x="490728" y="3042285"/>
                    <a:pt x="618490" y="2959862"/>
                  </a:cubicBezTo>
                  <a:cubicBezTo>
                    <a:pt x="631444" y="2894965"/>
                    <a:pt x="651891" y="2868041"/>
                    <a:pt x="717296" y="2816606"/>
                  </a:cubicBezTo>
                  <a:cubicBezTo>
                    <a:pt x="760095" y="2811526"/>
                    <a:pt x="705993" y="2703703"/>
                    <a:pt x="768477" y="2618105"/>
                  </a:cubicBezTo>
                  <a:cubicBezTo>
                    <a:pt x="788924" y="2583307"/>
                    <a:pt x="731647" y="2538984"/>
                    <a:pt x="805815" y="2425954"/>
                  </a:cubicBezTo>
                  <a:cubicBezTo>
                    <a:pt x="828167" y="2378202"/>
                    <a:pt x="826262" y="2341753"/>
                    <a:pt x="830199" y="2276602"/>
                  </a:cubicBezTo>
                  <a:cubicBezTo>
                    <a:pt x="892810" y="2216277"/>
                    <a:pt x="930021" y="2166239"/>
                    <a:pt x="939419" y="2060575"/>
                  </a:cubicBezTo>
                  <a:cubicBezTo>
                    <a:pt x="995426" y="1975866"/>
                    <a:pt x="1038860" y="1964182"/>
                    <a:pt x="990346" y="1833245"/>
                  </a:cubicBezTo>
                  <a:cubicBezTo>
                    <a:pt x="1048893" y="1747012"/>
                    <a:pt x="1075944" y="1582674"/>
                    <a:pt x="1133094" y="1484757"/>
                  </a:cubicBezTo>
                  <a:cubicBezTo>
                    <a:pt x="1107313" y="1420749"/>
                    <a:pt x="1137666" y="1331595"/>
                    <a:pt x="1097915" y="1262126"/>
                  </a:cubicBezTo>
                  <a:cubicBezTo>
                    <a:pt x="1152017" y="1137285"/>
                    <a:pt x="1106678" y="1185418"/>
                    <a:pt x="1083310" y="985647"/>
                  </a:cubicBezTo>
                  <a:cubicBezTo>
                    <a:pt x="1082167" y="963549"/>
                    <a:pt x="1056386" y="939292"/>
                    <a:pt x="1024890" y="914908"/>
                  </a:cubicBezTo>
                  <a:cubicBezTo>
                    <a:pt x="1037971" y="909828"/>
                    <a:pt x="1042289" y="837819"/>
                    <a:pt x="997966" y="824738"/>
                  </a:cubicBezTo>
                  <a:cubicBezTo>
                    <a:pt x="889762" y="775462"/>
                    <a:pt x="898525" y="645160"/>
                    <a:pt x="794512" y="570230"/>
                  </a:cubicBezTo>
                  <a:cubicBezTo>
                    <a:pt x="823976" y="457327"/>
                    <a:pt x="732790" y="389001"/>
                    <a:pt x="688467" y="295021"/>
                  </a:cubicBezTo>
                  <a:cubicBezTo>
                    <a:pt x="660527" y="270637"/>
                    <a:pt x="726694" y="269367"/>
                    <a:pt x="731393" y="248666"/>
                  </a:cubicBezTo>
                  <a:cubicBezTo>
                    <a:pt x="734568" y="241046"/>
                    <a:pt x="756920" y="170688"/>
                    <a:pt x="738759" y="154051"/>
                  </a:cubicBezTo>
                  <a:cubicBezTo>
                    <a:pt x="703199" y="134239"/>
                    <a:pt x="730504" y="110744"/>
                    <a:pt x="739902" y="77724"/>
                  </a:cubicBezTo>
                  <a:cubicBezTo>
                    <a:pt x="748411" y="61595"/>
                    <a:pt x="697992" y="2794"/>
                    <a:pt x="775589" y="25781"/>
                  </a:cubicBezTo>
                  <a:cubicBezTo>
                    <a:pt x="2374773" y="16129"/>
                    <a:pt x="3964559" y="29464"/>
                    <a:pt x="5604891" y="21336"/>
                  </a:cubicBezTo>
                  <a:cubicBezTo>
                    <a:pt x="5854573" y="38608"/>
                    <a:pt x="6136005" y="0"/>
                    <a:pt x="6383401" y="33782"/>
                  </a:cubicBezTo>
                  <a:cubicBezTo>
                    <a:pt x="6383909" y="571754"/>
                    <a:pt x="6385306" y="1170305"/>
                    <a:pt x="6384544" y="1710944"/>
                  </a:cubicBezTo>
                  <a:cubicBezTo>
                    <a:pt x="6386703" y="2484501"/>
                    <a:pt x="6379464" y="3261995"/>
                    <a:pt x="6388608" y="4038473"/>
                  </a:cubicBezTo>
                  <a:cubicBezTo>
                    <a:pt x="6357747" y="4044061"/>
                    <a:pt x="6437884" y="4257040"/>
                    <a:pt x="6341491" y="4226433"/>
                  </a:cubicBezTo>
                  <a:close/>
                </a:path>
              </a:pathLst>
            </a:custGeom>
            <a:blipFill>
              <a:blip r:embed="rId2"/>
              <a:stretch>
                <a:fillRect l="-8973" r="-8973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768567" y="705372"/>
            <a:ext cx="12914063" cy="1035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41"/>
              </a:lnSpc>
            </a:pPr>
            <a:r>
              <a:rPr lang="en-US" sz="6992">
                <a:solidFill>
                  <a:srgbClr val="231F20"/>
                </a:solidFill>
                <a:latin typeface="League Spartan"/>
              </a:rPr>
              <a:t>ETCIMEX s.r.o.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2466421"/>
            <a:ext cx="5727650" cy="1012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11" lvl="1" indent="-313055">
              <a:lnSpc>
                <a:spcPts val="4060"/>
              </a:lnSpc>
              <a:buFont typeface="Arial"/>
              <a:buChar char="•"/>
            </a:pPr>
            <a:r>
              <a:rPr lang="en-US" sz="2900" dirty="0" err="1">
                <a:solidFill>
                  <a:srgbClr val="231F20"/>
                </a:solidFill>
                <a:latin typeface="Open Sans Extra Bold"/>
              </a:rPr>
              <a:t>třídíme</a:t>
            </a:r>
            <a:r>
              <a:rPr lang="en-US" sz="2900" dirty="0">
                <a:solidFill>
                  <a:srgbClr val="231F20"/>
                </a:solidFill>
                <a:latin typeface="Open Sans Extra Bold"/>
              </a:rPr>
              <a:t> </a:t>
            </a:r>
            <a:r>
              <a:rPr lang="en-US" sz="2900" dirty="0" err="1">
                <a:solidFill>
                  <a:srgbClr val="231F20"/>
                </a:solidFill>
                <a:latin typeface="Open Sans Extra Bold"/>
              </a:rPr>
              <a:t>přes</a:t>
            </a:r>
            <a:r>
              <a:rPr lang="en-US" sz="2900" dirty="0">
                <a:solidFill>
                  <a:srgbClr val="231F20"/>
                </a:solidFill>
                <a:latin typeface="Open Sans Extra Bold"/>
              </a:rPr>
              <a:t> 40 </a:t>
            </a:r>
            <a:r>
              <a:rPr lang="en-US" sz="2900" dirty="0" err="1">
                <a:solidFill>
                  <a:srgbClr val="231F20"/>
                </a:solidFill>
                <a:latin typeface="Open Sans Extra Bold"/>
              </a:rPr>
              <a:t>tun</a:t>
            </a:r>
            <a:r>
              <a:rPr lang="en-US" sz="2900" dirty="0">
                <a:solidFill>
                  <a:srgbClr val="231F20"/>
                </a:solidFill>
                <a:latin typeface="Open Sans Extra Bold"/>
              </a:rPr>
              <a:t> </a:t>
            </a:r>
            <a:r>
              <a:rPr lang="en-US" sz="2900" dirty="0" err="1" smtClean="0">
                <a:solidFill>
                  <a:srgbClr val="231F20"/>
                </a:solidFill>
                <a:latin typeface="Open Sans Extra Bold"/>
              </a:rPr>
              <a:t>denn</a:t>
            </a:r>
            <a:r>
              <a:rPr lang="cs-CZ" sz="2900" dirty="0" smtClean="0">
                <a:solidFill>
                  <a:srgbClr val="231F20"/>
                </a:solidFill>
                <a:latin typeface="Open Sans Extra Bold"/>
              </a:rPr>
              <a:t>ě</a:t>
            </a:r>
            <a:r>
              <a:rPr lang="en-US" sz="2900" dirty="0" smtClean="0">
                <a:solidFill>
                  <a:srgbClr val="231F20"/>
                </a:solidFill>
                <a:latin typeface="Open Sans Extra Bold"/>
              </a:rPr>
              <a:t>  </a:t>
            </a:r>
            <a:endParaRPr lang="en-US" sz="2900" dirty="0">
              <a:solidFill>
                <a:srgbClr val="231F20"/>
              </a:solidFill>
              <a:latin typeface="Open Sans Extra Bold"/>
            </a:endParaRPr>
          </a:p>
          <a:p>
            <a:pPr algn="ctr">
              <a:lnSpc>
                <a:spcPts val="4060"/>
              </a:lnSpc>
            </a:pPr>
            <a:endParaRPr lang="en-US" sz="2900" dirty="0">
              <a:solidFill>
                <a:srgbClr val="231F20"/>
              </a:solidFill>
              <a:latin typeface="Open Sans Extra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0" y="3926286"/>
            <a:ext cx="6207473" cy="1577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70256" lvl="1" indent="-457200">
              <a:lnSpc>
                <a:spcPts val="4060"/>
              </a:lnSpc>
              <a:buFont typeface="Arial" panose="020B0604020202020204" pitchFamily="34" charset="0"/>
              <a:buChar char="•"/>
            </a:pPr>
            <a:r>
              <a:rPr lang="en-US" sz="2900" dirty="0" smtClean="0">
                <a:solidFill>
                  <a:srgbClr val="231F20"/>
                </a:solidFill>
                <a:latin typeface="Open Sans Extra Bold"/>
              </a:rPr>
              <a:t>94</a:t>
            </a:r>
            <a:r>
              <a:rPr lang="cs-CZ" sz="2900" dirty="0" smtClean="0">
                <a:solidFill>
                  <a:srgbClr val="231F20"/>
                </a:solidFill>
                <a:latin typeface="Open Sans Extra Bold"/>
              </a:rPr>
              <a:t> </a:t>
            </a:r>
            <a:r>
              <a:rPr lang="en-US" sz="2900" dirty="0" smtClean="0">
                <a:solidFill>
                  <a:srgbClr val="231F20"/>
                </a:solidFill>
                <a:latin typeface="Open Sans Extra Bold"/>
              </a:rPr>
              <a:t>% </a:t>
            </a:r>
            <a:r>
              <a:rPr lang="en-US" sz="2900" dirty="0" err="1">
                <a:solidFill>
                  <a:srgbClr val="231F20"/>
                </a:solidFill>
                <a:latin typeface="Open Sans Extra Bold"/>
              </a:rPr>
              <a:t>oblečení</a:t>
            </a:r>
            <a:r>
              <a:rPr lang="en-US" sz="2900" dirty="0">
                <a:solidFill>
                  <a:srgbClr val="231F20"/>
                </a:solidFill>
                <a:latin typeface="Open Sans Extra Bold"/>
              </a:rPr>
              <a:t> </a:t>
            </a:r>
            <a:r>
              <a:rPr lang="en-US" sz="2900" dirty="0" err="1">
                <a:solidFill>
                  <a:srgbClr val="231F20"/>
                </a:solidFill>
                <a:latin typeface="Open Sans Extra Bold"/>
              </a:rPr>
              <a:t>dostává</a:t>
            </a:r>
            <a:r>
              <a:rPr lang="en-US" sz="2900" dirty="0">
                <a:solidFill>
                  <a:srgbClr val="231F20"/>
                </a:solidFill>
                <a:latin typeface="Open Sans Extra Bold"/>
              </a:rPr>
              <a:t> </a:t>
            </a:r>
            <a:endParaRPr lang="cs-CZ" sz="2900" dirty="0" smtClean="0">
              <a:solidFill>
                <a:srgbClr val="231F20"/>
              </a:solidFill>
              <a:latin typeface="Open Sans Extra Bold"/>
            </a:endParaRPr>
          </a:p>
          <a:p>
            <a:pPr marL="313056" lvl="1">
              <a:lnSpc>
                <a:spcPts val="4060"/>
              </a:lnSpc>
            </a:pPr>
            <a:r>
              <a:rPr lang="cs-CZ" sz="2900" dirty="0" smtClean="0">
                <a:solidFill>
                  <a:srgbClr val="231F20"/>
                </a:solidFill>
                <a:latin typeface="Open Sans Extra Bold"/>
              </a:rPr>
              <a:t>    druhý</a:t>
            </a:r>
            <a:r>
              <a:rPr lang="en-US" sz="2900" dirty="0" smtClean="0">
                <a:solidFill>
                  <a:srgbClr val="231F20"/>
                </a:solidFill>
                <a:latin typeface="Open Sans Extra Bold"/>
              </a:rPr>
              <a:t> </a:t>
            </a:r>
            <a:r>
              <a:rPr lang="en-US" sz="2900" dirty="0" err="1">
                <a:solidFill>
                  <a:srgbClr val="231F20"/>
                </a:solidFill>
                <a:latin typeface="Open Sans Extra Bold"/>
              </a:rPr>
              <a:t>život</a:t>
            </a:r>
            <a:endParaRPr lang="en-US" sz="2900" dirty="0">
              <a:solidFill>
                <a:srgbClr val="231F20"/>
              </a:solidFill>
              <a:latin typeface="Open Sans Extra Bold"/>
            </a:endParaRPr>
          </a:p>
          <a:p>
            <a:pPr algn="ctr">
              <a:lnSpc>
                <a:spcPts val="4060"/>
              </a:lnSpc>
            </a:pPr>
            <a:endParaRPr lang="en-US" sz="2900" dirty="0">
              <a:solidFill>
                <a:srgbClr val="231F20"/>
              </a:solidFill>
              <a:latin typeface="Open Sans Extra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8873" y="5386279"/>
            <a:ext cx="5776912" cy="2040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11" lvl="1" indent="-313055">
              <a:lnSpc>
                <a:spcPts val="4060"/>
              </a:lnSpc>
              <a:buFont typeface="Arial"/>
              <a:buChar char="•"/>
            </a:pPr>
            <a:r>
              <a:rPr lang="en-US" sz="2900" dirty="0" err="1">
                <a:solidFill>
                  <a:srgbClr val="231F20"/>
                </a:solidFill>
                <a:latin typeface="Open Sans Extra Bold"/>
              </a:rPr>
              <a:t>zachráníme</a:t>
            </a:r>
            <a:r>
              <a:rPr lang="en-US" sz="2900" dirty="0">
                <a:solidFill>
                  <a:srgbClr val="231F20"/>
                </a:solidFill>
                <a:latin typeface="Open Sans Extra Bold"/>
              </a:rPr>
              <a:t> 1 </a:t>
            </a:r>
            <a:r>
              <a:rPr lang="en-US" sz="2900" dirty="0" err="1">
                <a:solidFill>
                  <a:srgbClr val="231F20"/>
                </a:solidFill>
                <a:latin typeface="Open Sans Extra Bold"/>
              </a:rPr>
              <a:t>mld</a:t>
            </a:r>
            <a:r>
              <a:rPr lang="en-US" sz="2900" dirty="0">
                <a:solidFill>
                  <a:srgbClr val="231F20"/>
                </a:solidFill>
                <a:latin typeface="Open Sans Extra Bold"/>
              </a:rPr>
              <a:t>. hl </a:t>
            </a:r>
            <a:r>
              <a:rPr lang="en-US" sz="2900" dirty="0" err="1">
                <a:solidFill>
                  <a:srgbClr val="231F20"/>
                </a:solidFill>
                <a:latin typeface="Open Sans Extra Bold"/>
              </a:rPr>
              <a:t>vody</a:t>
            </a:r>
            <a:r>
              <a:rPr lang="en-US" sz="2900" dirty="0">
                <a:solidFill>
                  <a:srgbClr val="231F20"/>
                </a:solidFill>
                <a:latin typeface="Open Sans Extra Bold"/>
              </a:rPr>
              <a:t>, </a:t>
            </a:r>
          </a:p>
          <a:p>
            <a:pPr>
              <a:lnSpc>
                <a:spcPts val="4060"/>
              </a:lnSpc>
            </a:pPr>
            <a:r>
              <a:rPr lang="en-US" sz="2900" dirty="0">
                <a:solidFill>
                  <a:srgbClr val="231F20"/>
                </a:solidFill>
                <a:latin typeface="Open Sans Extra Bold"/>
              </a:rPr>
              <a:t>      </a:t>
            </a:r>
            <a:r>
              <a:rPr lang="en-US" sz="2900" dirty="0" err="1">
                <a:solidFill>
                  <a:srgbClr val="231F20"/>
                </a:solidFill>
                <a:latin typeface="Open Sans Extra Bold"/>
              </a:rPr>
              <a:t>snížujeme</a:t>
            </a:r>
            <a:r>
              <a:rPr lang="en-US" sz="2900" dirty="0">
                <a:solidFill>
                  <a:srgbClr val="231F20"/>
                </a:solidFill>
                <a:latin typeface="Open Sans Extra Bold"/>
              </a:rPr>
              <a:t> CO2 a </a:t>
            </a:r>
            <a:r>
              <a:rPr lang="en-US" sz="2900" dirty="0" err="1">
                <a:solidFill>
                  <a:srgbClr val="231F20"/>
                </a:solidFill>
                <a:latin typeface="Open Sans Extra Bold"/>
              </a:rPr>
              <a:t>použití</a:t>
            </a:r>
            <a:r>
              <a:rPr lang="en-US" sz="2900" dirty="0">
                <a:solidFill>
                  <a:srgbClr val="231F20"/>
                </a:solidFill>
                <a:latin typeface="Open Sans Extra Bold"/>
              </a:rPr>
              <a:t> </a:t>
            </a:r>
          </a:p>
          <a:p>
            <a:pPr>
              <a:lnSpc>
                <a:spcPts val="4060"/>
              </a:lnSpc>
            </a:pPr>
            <a:r>
              <a:rPr lang="en-US" sz="2900" dirty="0">
                <a:solidFill>
                  <a:srgbClr val="231F20"/>
                </a:solidFill>
                <a:latin typeface="Open Sans Extra Bold"/>
              </a:rPr>
              <a:t>      </a:t>
            </a:r>
            <a:r>
              <a:rPr lang="en-US" sz="2900" dirty="0" err="1">
                <a:solidFill>
                  <a:srgbClr val="231F20"/>
                </a:solidFill>
                <a:latin typeface="Open Sans Extra Bold"/>
              </a:rPr>
              <a:t>chemie</a:t>
            </a:r>
            <a:r>
              <a:rPr lang="en-US" sz="2900" dirty="0">
                <a:solidFill>
                  <a:srgbClr val="231F20"/>
                </a:solidFill>
                <a:latin typeface="Open Sans Extra Bold"/>
              </a:rPr>
              <a:t> </a:t>
            </a:r>
          </a:p>
          <a:p>
            <a:pPr algn="ctr">
              <a:lnSpc>
                <a:spcPts val="4060"/>
              </a:lnSpc>
            </a:pPr>
            <a:endParaRPr lang="en-US" sz="2900" dirty="0">
              <a:solidFill>
                <a:srgbClr val="231F20"/>
              </a:solidFill>
              <a:latin typeface="Open Sans Extra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8873" y="7596359"/>
            <a:ext cx="4673244" cy="1012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11" lvl="1" indent="-313055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231F20"/>
                </a:solidFill>
                <a:latin typeface="Open Sans Extra Bold"/>
              </a:rPr>
              <a:t>obchodujeme na 3 kontinentech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57300" y="0"/>
            <a:ext cx="19545440" cy="10287000"/>
            <a:chOff x="0" y="0"/>
            <a:chExt cx="26060587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4499" b="14499"/>
            <a:stretch>
              <a:fillRect/>
            </a:stretch>
          </p:blipFill>
          <p:spPr>
            <a:xfrm>
              <a:off x="0" y="0"/>
              <a:ext cx="26060587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0815588" y="2096689"/>
            <a:ext cx="7060339" cy="7666436"/>
            <a:chOff x="0" y="0"/>
            <a:chExt cx="1859513" cy="20191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59513" cy="2019144"/>
            </a:xfrm>
            <a:custGeom>
              <a:avLst/>
              <a:gdLst/>
              <a:ahLst/>
              <a:cxnLst/>
              <a:rect l="l" t="t" r="r" b="b"/>
              <a:pathLst>
                <a:path w="1859513" h="2019144">
                  <a:moveTo>
                    <a:pt x="0" y="0"/>
                  </a:moveTo>
                  <a:lnTo>
                    <a:pt x="1859513" y="0"/>
                  </a:lnTo>
                  <a:lnTo>
                    <a:pt x="1859513" y="2019144"/>
                  </a:lnTo>
                  <a:lnTo>
                    <a:pt x="0" y="2019144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38100"/>
              <a:ext cx="8128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7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151831" y="4332247"/>
            <a:ext cx="6387852" cy="5430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84"/>
              </a:lnSpc>
            </a:pPr>
            <a:r>
              <a:rPr lang="en-US" sz="2570" spc="87">
                <a:solidFill>
                  <a:srgbClr val="000000"/>
                </a:solidFill>
                <a:latin typeface="League Spartan"/>
              </a:rPr>
              <a:t>• v Německu se ročně sesbírá </a:t>
            </a:r>
          </a:p>
          <a:p>
            <a:pPr>
              <a:lnSpc>
                <a:spcPts val="3984"/>
              </a:lnSpc>
            </a:pPr>
            <a:r>
              <a:rPr lang="en-US" sz="2570" spc="87">
                <a:solidFill>
                  <a:srgbClr val="000000"/>
                </a:solidFill>
                <a:latin typeface="League Spartan"/>
              </a:rPr>
              <a:t>1,3 milionů  tun originálu</a:t>
            </a:r>
          </a:p>
          <a:p>
            <a:pPr>
              <a:lnSpc>
                <a:spcPts val="3984"/>
              </a:lnSpc>
            </a:pPr>
            <a:r>
              <a:rPr lang="en-US" sz="2570" spc="87">
                <a:solidFill>
                  <a:srgbClr val="000000"/>
                </a:solidFill>
                <a:latin typeface="League Spartan"/>
              </a:rPr>
              <a:t>• průměr sesbíraného originálu na obyvatele v EU činí 15 kg, v USA    51 kg</a:t>
            </a:r>
          </a:p>
          <a:p>
            <a:pPr>
              <a:lnSpc>
                <a:spcPts val="3984"/>
              </a:lnSpc>
            </a:pPr>
            <a:r>
              <a:rPr lang="en-US" sz="2570" spc="87">
                <a:solidFill>
                  <a:srgbClr val="000000"/>
                </a:solidFill>
                <a:latin typeface="League Spartan"/>
              </a:rPr>
              <a:t>• Čína sesbírá přes 20 milionů tun originálu ročně</a:t>
            </a:r>
          </a:p>
          <a:p>
            <a:pPr>
              <a:lnSpc>
                <a:spcPts val="3984"/>
              </a:lnSpc>
            </a:pPr>
            <a:r>
              <a:rPr lang="en-US" sz="2570" spc="87">
                <a:solidFill>
                  <a:srgbClr val="000000"/>
                </a:solidFill>
                <a:latin typeface="League Spartan"/>
              </a:rPr>
              <a:t>• dnešní doba se vyznačuje neochotou lidí pracovat v odvětví sběru a třídění originálu </a:t>
            </a:r>
          </a:p>
          <a:p>
            <a:pPr>
              <a:lnSpc>
                <a:spcPts val="3209"/>
              </a:lnSpc>
            </a:pPr>
            <a:endParaRPr lang="en-US" sz="2570" spc="87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056133" y="2426315"/>
            <a:ext cx="6483550" cy="1713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7"/>
              </a:lnSpc>
            </a:pPr>
            <a:r>
              <a:rPr lang="en-US" sz="4447" spc="404">
                <a:solidFill>
                  <a:srgbClr val="000000"/>
                </a:solidFill>
                <a:latin typeface="League Spartan"/>
              </a:rPr>
              <a:t>Sběr originálu (secondhandového textilu)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143500"/>
            <a:chOff x="0" y="0"/>
            <a:chExt cx="24384000" cy="6858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8906" b="28906"/>
            <a:stretch>
              <a:fillRect/>
            </a:stretch>
          </p:blipFill>
          <p:spPr>
            <a:xfrm>
              <a:off x="0" y="0"/>
              <a:ext cx="24384000" cy="6858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2983865" y="4337685"/>
            <a:ext cx="1611630" cy="1611630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79115" y="4432935"/>
            <a:ext cx="1421130" cy="1421130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6A429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338185" y="4337685"/>
            <a:ext cx="1611630" cy="1611630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8433435" y="4432935"/>
            <a:ext cx="1421130" cy="1421130"/>
            <a:chOff x="0" y="0"/>
            <a:chExt cx="1913890" cy="19138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20252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3692505" y="4337685"/>
            <a:ext cx="1611630" cy="1611630"/>
            <a:chOff x="0" y="0"/>
            <a:chExt cx="1913890" cy="191389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3787755" y="4432935"/>
            <a:ext cx="1421130" cy="1421130"/>
            <a:chOff x="0" y="0"/>
            <a:chExt cx="1913890" cy="191389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6A429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3079115" y="4821237"/>
            <a:ext cx="1421130" cy="58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FFFFFF"/>
                </a:solidFill>
                <a:latin typeface="Open Sans Bold"/>
              </a:rPr>
              <a:t>01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433435" y="4821237"/>
            <a:ext cx="1421130" cy="58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FFFFFF"/>
                </a:solidFill>
                <a:latin typeface="Open Sans Bold"/>
              </a:rPr>
              <a:t>02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787755" y="4821237"/>
            <a:ext cx="1421130" cy="58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FFFFFF"/>
                </a:solidFill>
                <a:latin typeface="Open Sans Bold"/>
              </a:rPr>
              <a:t>03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087150" y="7475511"/>
            <a:ext cx="4113699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171616"/>
                </a:solidFill>
                <a:latin typeface="League Spartan"/>
              </a:rPr>
              <a:t>•ztráta konkurenceschopnosti v Evropě, krach firem, flexibilnější firmy migrují na východ - Dubaj, Pakistán, Indie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endParaRPr lang="en-US" sz="1999">
              <a:solidFill>
                <a:srgbClr val="171616"/>
              </a:solidFill>
              <a:latin typeface="League Spartan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644533" y="7475511"/>
            <a:ext cx="4113699" cy="245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171616"/>
                </a:solidFill>
                <a:latin typeface="League Spartan"/>
              </a:rPr>
              <a:t>•dochází ke zbytečnému převozu velkého množství zboží (v mil. tun) a vývozu našeho "nerostného bohatství"</a:t>
            </a:r>
          </a:p>
          <a:p>
            <a:pPr algn="ctr">
              <a:lnSpc>
                <a:spcPts val="2799"/>
              </a:lnSpc>
            </a:pPr>
            <a:endParaRPr lang="en-US" sz="1999">
              <a:solidFill>
                <a:srgbClr val="171616"/>
              </a:solidFill>
              <a:latin typeface="League Spartan"/>
            </a:endParaRPr>
          </a:p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171616"/>
                </a:solidFill>
                <a:latin typeface="League Spartan"/>
              </a:rPr>
              <a:t> 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endParaRPr lang="en-US" sz="1999">
              <a:solidFill>
                <a:srgbClr val="171616"/>
              </a:solidFill>
              <a:latin typeface="League Spartan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732830" y="7422171"/>
            <a:ext cx="4113699" cy="1802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9"/>
              </a:lnSpc>
            </a:pPr>
            <a:r>
              <a:rPr lang="en-US" sz="1999">
                <a:solidFill>
                  <a:srgbClr val="171616"/>
                </a:solidFill>
                <a:latin typeface="League Spartan"/>
              </a:rPr>
              <a:t>•druhy kvality – cream, A, B, Afrika (trh je prehlcen), peří, retro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endParaRPr lang="en-US" sz="1999">
              <a:solidFill>
                <a:srgbClr val="171616"/>
              </a:solidFill>
              <a:latin typeface="League Spartan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4500245" y="6086427"/>
            <a:ext cx="9287510" cy="1202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51"/>
              </a:lnSpc>
            </a:pPr>
            <a:r>
              <a:rPr lang="en-US" sz="7036">
                <a:solidFill>
                  <a:srgbClr val="000000"/>
                </a:solidFill>
                <a:latin typeface="League Spartan"/>
              </a:rPr>
              <a:t>Třídění a prodej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019578" y="-707791"/>
            <a:ext cx="11864587" cy="12221739"/>
            <a:chOff x="-46990" y="-72390"/>
            <a:chExt cx="4218940" cy="4345940"/>
          </a:xfrm>
        </p:grpSpPr>
        <p:sp>
          <p:nvSpPr>
            <p:cNvPr id="3" name="Freeform 3"/>
            <p:cNvSpPr/>
            <p:nvPr/>
          </p:nvSpPr>
          <p:spPr>
            <a:xfrm>
              <a:off x="-46990" y="-72390"/>
              <a:ext cx="4218940" cy="4345940"/>
            </a:xfrm>
            <a:custGeom>
              <a:avLst/>
              <a:gdLst/>
              <a:ahLst/>
              <a:cxnLst/>
              <a:rect l="l" t="t" r="r" b="b"/>
              <a:pathLst>
                <a:path w="4218940" h="4345940">
                  <a:moveTo>
                    <a:pt x="471170" y="1262380"/>
                  </a:moveTo>
                  <a:cubicBezTo>
                    <a:pt x="436880" y="1319530"/>
                    <a:pt x="2540" y="890270"/>
                    <a:pt x="52070" y="1285240"/>
                  </a:cubicBezTo>
                  <a:cubicBezTo>
                    <a:pt x="76200" y="1479550"/>
                    <a:pt x="265430" y="1691640"/>
                    <a:pt x="421640" y="1798320"/>
                  </a:cubicBezTo>
                  <a:cubicBezTo>
                    <a:pt x="299720" y="1714500"/>
                    <a:pt x="167640" y="1772920"/>
                    <a:pt x="181610" y="1921510"/>
                  </a:cubicBezTo>
                  <a:cubicBezTo>
                    <a:pt x="190500" y="2021840"/>
                    <a:pt x="241300" y="2127250"/>
                    <a:pt x="295910" y="2209800"/>
                  </a:cubicBezTo>
                  <a:cubicBezTo>
                    <a:pt x="383540" y="2344420"/>
                    <a:pt x="510540" y="2449830"/>
                    <a:pt x="591820" y="2586990"/>
                  </a:cubicBezTo>
                  <a:cubicBezTo>
                    <a:pt x="492760" y="2482850"/>
                    <a:pt x="396240" y="2338070"/>
                    <a:pt x="266700" y="2269490"/>
                  </a:cubicBezTo>
                  <a:cubicBezTo>
                    <a:pt x="13970" y="2132330"/>
                    <a:pt x="0" y="2400300"/>
                    <a:pt x="125730" y="2548890"/>
                  </a:cubicBezTo>
                  <a:cubicBezTo>
                    <a:pt x="331470" y="2790190"/>
                    <a:pt x="524510" y="3037840"/>
                    <a:pt x="697230" y="3303270"/>
                  </a:cubicBezTo>
                  <a:cubicBezTo>
                    <a:pt x="585470" y="3135630"/>
                    <a:pt x="405130" y="2904490"/>
                    <a:pt x="229870" y="2834640"/>
                  </a:cubicBezTo>
                  <a:cubicBezTo>
                    <a:pt x="119380" y="2790190"/>
                    <a:pt x="25400" y="2879090"/>
                    <a:pt x="64770" y="2993390"/>
                  </a:cubicBezTo>
                  <a:cubicBezTo>
                    <a:pt x="115570" y="3138170"/>
                    <a:pt x="275590" y="3232150"/>
                    <a:pt x="369570" y="3346450"/>
                  </a:cubicBezTo>
                  <a:cubicBezTo>
                    <a:pt x="317500" y="3276600"/>
                    <a:pt x="207010" y="3422650"/>
                    <a:pt x="208280" y="3470910"/>
                  </a:cubicBezTo>
                  <a:cubicBezTo>
                    <a:pt x="210820" y="3557270"/>
                    <a:pt x="307340" y="3683000"/>
                    <a:pt x="350520" y="3755390"/>
                  </a:cubicBezTo>
                  <a:cubicBezTo>
                    <a:pt x="468630" y="3950970"/>
                    <a:pt x="617220" y="4137660"/>
                    <a:pt x="811530" y="4260849"/>
                  </a:cubicBezTo>
                  <a:cubicBezTo>
                    <a:pt x="944880" y="4345940"/>
                    <a:pt x="1061720" y="4173220"/>
                    <a:pt x="982980" y="4057649"/>
                  </a:cubicBezTo>
                  <a:cubicBezTo>
                    <a:pt x="1023620" y="4075429"/>
                    <a:pt x="1143000" y="3944620"/>
                    <a:pt x="1135380" y="3935729"/>
                  </a:cubicBezTo>
                  <a:cubicBezTo>
                    <a:pt x="1226820" y="4052570"/>
                    <a:pt x="1264920" y="4057649"/>
                    <a:pt x="1412240" y="4044949"/>
                  </a:cubicBezTo>
                  <a:cubicBezTo>
                    <a:pt x="1466850" y="4112259"/>
                    <a:pt x="1532890" y="4188459"/>
                    <a:pt x="1625600" y="4193540"/>
                  </a:cubicBezTo>
                  <a:cubicBezTo>
                    <a:pt x="2084070" y="4183380"/>
                    <a:pt x="1286510" y="3215640"/>
                    <a:pt x="1215390" y="3027680"/>
                  </a:cubicBezTo>
                  <a:cubicBezTo>
                    <a:pt x="1452880" y="3375660"/>
                    <a:pt x="1739900" y="3682999"/>
                    <a:pt x="1988820" y="4020820"/>
                  </a:cubicBezTo>
                  <a:cubicBezTo>
                    <a:pt x="2045970" y="4098290"/>
                    <a:pt x="2104390" y="4218940"/>
                    <a:pt x="2202180" y="4251960"/>
                  </a:cubicBezTo>
                  <a:cubicBezTo>
                    <a:pt x="2324100" y="4292600"/>
                    <a:pt x="2424430" y="4156710"/>
                    <a:pt x="2363470" y="4048760"/>
                  </a:cubicBezTo>
                  <a:cubicBezTo>
                    <a:pt x="2256790" y="3844290"/>
                    <a:pt x="2119630" y="3653790"/>
                    <a:pt x="2009140" y="3453130"/>
                  </a:cubicBezTo>
                  <a:cubicBezTo>
                    <a:pt x="2127250" y="3590290"/>
                    <a:pt x="2233930" y="3810000"/>
                    <a:pt x="2438400" y="3826510"/>
                  </a:cubicBezTo>
                  <a:cubicBezTo>
                    <a:pt x="2622550" y="3840480"/>
                    <a:pt x="2559050" y="3591560"/>
                    <a:pt x="2567940" y="3590290"/>
                  </a:cubicBezTo>
                  <a:cubicBezTo>
                    <a:pt x="2701290" y="3569970"/>
                    <a:pt x="2830830" y="3569970"/>
                    <a:pt x="2796540" y="3401060"/>
                  </a:cubicBezTo>
                  <a:cubicBezTo>
                    <a:pt x="2874010" y="3473450"/>
                    <a:pt x="2926080" y="3596640"/>
                    <a:pt x="3031490" y="3630930"/>
                  </a:cubicBezTo>
                  <a:cubicBezTo>
                    <a:pt x="3112770" y="3657600"/>
                    <a:pt x="3216910" y="3620770"/>
                    <a:pt x="3234690" y="3530600"/>
                  </a:cubicBezTo>
                  <a:cubicBezTo>
                    <a:pt x="3239770" y="3506470"/>
                    <a:pt x="3214370" y="3356610"/>
                    <a:pt x="3181350" y="3357880"/>
                  </a:cubicBezTo>
                  <a:cubicBezTo>
                    <a:pt x="3365500" y="3360420"/>
                    <a:pt x="3393440" y="3202940"/>
                    <a:pt x="3310890" y="3064510"/>
                  </a:cubicBezTo>
                  <a:cubicBezTo>
                    <a:pt x="3088640" y="2594610"/>
                    <a:pt x="2830830" y="2141220"/>
                    <a:pt x="2542540" y="1708150"/>
                  </a:cubicBezTo>
                  <a:cubicBezTo>
                    <a:pt x="2693670" y="1934210"/>
                    <a:pt x="2880360" y="2142490"/>
                    <a:pt x="3039110" y="2363470"/>
                  </a:cubicBezTo>
                  <a:cubicBezTo>
                    <a:pt x="3188970" y="2571749"/>
                    <a:pt x="3319780" y="2811780"/>
                    <a:pt x="3496310" y="2997199"/>
                  </a:cubicBezTo>
                  <a:cubicBezTo>
                    <a:pt x="3591560" y="3097529"/>
                    <a:pt x="3801110" y="3129279"/>
                    <a:pt x="3808730" y="2942589"/>
                  </a:cubicBezTo>
                  <a:cubicBezTo>
                    <a:pt x="3821430" y="2679699"/>
                    <a:pt x="3661410" y="2473959"/>
                    <a:pt x="3561080" y="2247899"/>
                  </a:cubicBezTo>
                  <a:cubicBezTo>
                    <a:pt x="3646170" y="2368549"/>
                    <a:pt x="3738880" y="2613659"/>
                    <a:pt x="3929380" y="2579370"/>
                  </a:cubicBezTo>
                  <a:cubicBezTo>
                    <a:pt x="4022090" y="2562859"/>
                    <a:pt x="4041140" y="2480309"/>
                    <a:pt x="4019550" y="2399030"/>
                  </a:cubicBezTo>
                  <a:cubicBezTo>
                    <a:pt x="3934460" y="2068830"/>
                    <a:pt x="3749040" y="1775460"/>
                    <a:pt x="3572510" y="1488440"/>
                  </a:cubicBezTo>
                  <a:cubicBezTo>
                    <a:pt x="3573780" y="1487170"/>
                    <a:pt x="3575050" y="1487170"/>
                    <a:pt x="3575050" y="1485900"/>
                  </a:cubicBezTo>
                  <a:cubicBezTo>
                    <a:pt x="3924300" y="1875790"/>
                    <a:pt x="4218940" y="1794510"/>
                    <a:pt x="3967480" y="1244600"/>
                  </a:cubicBezTo>
                  <a:cubicBezTo>
                    <a:pt x="3884930" y="1032510"/>
                    <a:pt x="3774440" y="576580"/>
                    <a:pt x="3503930" y="524510"/>
                  </a:cubicBezTo>
                  <a:cubicBezTo>
                    <a:pt x="3398520" y="504190"/>
                    <a:pt x="3241040" y="591820"/>
                    <a:pt x="3299460" y="716280"/>
                  </a:cubicBezTo>
                  <a:cubicBezTo>
                    <a:pt x="3322320" y="763270"/>
                    <a:pt x="3357880" y="855980"/>
                    <a:pt x="3394710" y="892810"/>
                  </a:cubicBezTo>
                  <a:cubicBezTo>
                    <a:pt x="3102610" y="629920"/>
                    <a:pt x="2857500" y="184150"/>
                    <a:pt x="2454910" y="86360"/>
                  </a:cubicBezTo>
                  <a:cubicBezTo>
                    <a:pt x="2346960" y="78740"/>
                    <a:pt x="2291080" y="193040"/>
                    <a:pt x="2322830" y="285750"/>
                  </a:cubicBezTo>
                  <a:cubicBezTo>
                    <a:pt x="2227580" y="205740"/>
                    <a:pt x="2061210" y="0"/>
                    <a:pt x="1915160" y="96520"/>
                  </a:cubicBezTo>
                  <a:cubicBezTo>
                    <a:pt x="1826260" y="158750"/>
                    <a:pt x="1870710" y="308610"/>
                    <a:pt x="1921510" y="377190"/>
                  </a:cubicBezTo>
                  <a:cubicBezTo>
                    <a:pt x="2254250" y="826770"/>
                    <a:pt x="2586990" y="1276350"/>
                    <a:pt x="2919730" y="1725930"/>
                  </a:cubicBezTo>
                  <a:cubicBezTo>
                    <a:pt x="2574290" y="1272540"/>
                    <a:pt x="2193290" y="834390"/>
                    <a:pt x="1780540" y="440690"/>
                  </a:cubicBezTo>
                  <a:cubicBezTo>
                    <a:pt x="1672590" y="341630"/>
                    <a:pt x="1424940" y="15240"/>
                    <a:pt x="1249680" y="135890"/>
                  </a:cubicBezTo>
                  <a:cubicBezTo>
                    <a:pt x="1016000" y="295910"/>
                    <a:pt x="1503680" y="732790"/>
                    <a:pt x="1602740" y="854710"/>
                  </a:cubicBezTo>
                  <a:cubicBezTo>
                    <a:pt x="1758950" y="1054100"/>
                    <a:pt x="1918970" y="1253490"/>
                    <a:pt x="2057400" y="1464310"/>
                  </a:cubicBezTo>
                  <a:cubicBezTo>
                    <a:pt x="1823720" y="1223010"/>
                    <a:pt x="1275080" y="469900"/>
                    <a:pt x="984250" y="419100"/>
                  </a:cubicBezTo>
                  <a:cubicBezTo>
                    <a:pt x="770890" y="407670"/>
                    <a:pt x="869950" y="675640"/>
                    <a:pt x="955040" y="769620"/>
                  </a:cubicBezTo>
                  <a:cubicBezTo>
                    <a:pt x="855980" y="683260"/>
                    <a:pt x="740410" y="622300"/>
                    <a:pt x="646430" y="727710"/>
                  </a:cubicBezTo>
                  <a:cubicBezTo>
                    <a:pt x="615950" y="762000"/>
                    <a:pt x="595630" y="906780"/>
                    <a:pt x="655320" y="929640"/>
                  </a:cubicBezTo>
                  <a:cubicBezTo>
                    <a:pt x="427990" y="844550"/>
                    <a:pt x="520700" y="1178560"/>
                    <a:pt x="471170" y="1262380"/>
                  </a:cubicBezTo>
                  <a:close/>
                </a:path>
              </a:pathLst>
            </a:custGeom>
            <a:blipFill>
              <a:blip r:embed="rId2"/>
              <a:stretch>
                <a:fillRect l="-1307" t="1718" r="-3649" b="-1718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343073" y="3737038"/>
            <a:ext cx="8161813" cy="5911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>
              <a:lnSpc>
                <a:spcPts val="3139"/>
              </a:lnSpc>
              <a:buFont typeface="Arial" panose="020B0604020202020204" pitchFamily="34" charset="0"/>
              <a:buChar char="•"/>
            </a:pPr>
            <a:r>
              <a:rPr lang="en-US" sz="2242" dirty="0" smtClean="0">
                <a:solidFill>
                  <a:srgbClr val="000000"/>
                </a:solidFill>
                <a:latin typeface="Open Sans Extra Bold"/>
              </a:rPr>
              <a:t>v </a:t>
            </a:r>
            <a:r>
              <a:rPr lang="en-US" sz="2242" dirty="0" err="1">
                <a:solidFill>
                  <a:srgbClr val="000000"/>
                </a:solidFill>
                <a:latin typeface="Open Sans Extra Bold"/>
              </a:rPr>
              <a:t>roce</a:t>
            </a:r>
            <a:r>
              <a:rPr lang="en-US" sz="2242" dirty="0">
                <a:solidFill>
                  <a:srgbClr val="000000"/>
                </a:solidFill>
                <a:latin typeface="Open Sans Extra Bold"/>
              </a:rPr>
              <a:t> 2000 - 35 % </a:t>
            </a:r>
            <a:r>
              <a:rPr lang="en-US" sz="2242" dirty="0" err="1">
                <a:solidFill>
                  <a:srgbClr val="000000"/>
                </a:solidFill>
                <a:latin typeface="Open Sans Extra Bold"/>
              </a:rPr>
              <a:t>oblečení</a:t>
            </a:r>
            <a:r>
              <a:rPr lang="en-US" sz="2242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2242" dirty="0" err="1">
                <a:solidFill>
                  <a:srgbClr val="000000"/>
                </a:solidFill>
                <a:latin typeface="Open Sans Extra Bold"/>
              </a:rPr>
              <a:t>bylo</a:t>
            </a:r>
            <a:r>
              <a:rPr lang="en-US" sz="2242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2242" dirty="0" err="1">
                <a:solidFill>
                  <a:srgbClr val="000000"/>
                </a:solidFill>
                <a:latin typeface="Open Sans Extra Bold"/>
              </a:rPr>
              <a:t>neprodejné</a:t>
            </a:r>
            <a:r>
              <a:rPr lang="en-US" sz="2242" dirty="0">
                <a:solidFill>
                  <a:srgbClr val="000000"/>
                </a:solidFill>
                <a:latin typeface="Open Sans Extra Bold"/>
              </a:rPr>
              <a:t> </a:t>
            </a:r>
            <a:endParaRPr lang="cs-CZ" sz="2242" dirty="0" smtClean="0">
              <a:solidFill>
                <a:srgbClr val="000000"/>
              </a:solidFill>
              <a:latin typeface="Open Sans Extra Bold"/>
            </a:endParaRPr>
          </a:p>
          <a:p>
            <a:pPr marL="342900" indent="-342900">
              <a:lnSpc>
                <a:spcPts val="3139"/>
              </a:lnSpc>
              <a:buFont typeface="Arial" panose="020B0604020202020204" pitchFamily="34" charset="0"/>
              <a:buChar char="•"/>
            </a:pPr>
            <a:endParaRPr lang="cs-CZ" sz="2242" dirty="0" smtClean="0">
              <a:solidFill>
                <a:srgbClr val="000000"/>
              </a:solidFill>
              <a:latin typeface="Open Sans Extra Bold"/>
            </a:endParaRPr>
          </a:p>
          <a:p>
            <a:pPr marL="342900" lvl="1" indent="-342900">
              <a:lnSpc>
                <a:spcPts val="3139"/>
              </a:lnSpc>
              <a:buFont typeface="Arial" panose="020B0604020202020204" pitchFamily="34" charset="0"/>
              <a:buChar char="•"/>
            </a:pPr>
            <a:r>
              <a:rPr lang="en-US" sz="2242" dirty="0">
                <a:solidFill>
                  <a:srgbClr val="000000"/>
                </a:solidFill>
                <a:latin typeface="Open Sans Extra Bold"/>
              </a:rPr>
              <a:t>v </a:t>
            </a:r>
            <a:r>
              <a:rPr lang="en-US" sz="2242" dirty="0" err="1">
                <a:solidFill>
                  <a:srgbClr val="000000"/>
                </a:solidFill>
                <a:latin typeface="Open Sans Extra Bold"/>
              </a:rPr>
              <a:t>roce</a:t>
            </a:r>
            <a:r>
              <a:rPr lang="en-US" sz="2242" dirty="0">
                <a:solidFill>
                  <a:srgbClr val="000000"/>
                </a:solidFill>
                <a:latin typeface="Open Sans Extra Bold"/>
              </a:rPr>
              <a:t> 2022 - 55 % </a:t>
            </a:r>
            <a:r>
              <a:rPr lang="en-US" sz="2242" dirty="0" err="1">
                <a:solidFill>
                  <a:srgbClr val="000000"/>
                </a:solidFill>
                <a:latin typeface="Open Sans Extra Bold"/>
              </a:rPr>
              <a:t>oblečení</a:t>
            </a:r>
            <a:r>
              <a:rPr lang="en-US" sz="2242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2242" dirty="0" err="1">
                <a:solidFill>
                  <a:srgbClr val="000000"/>
                </a:solidFill>
                <a:latin typeface="Open Sans Extra Bold"/>
              </a:rPr>
              <a:t>bylo</a:t>
            </a:r>
            <a:r>
              <a:rPr lang="en-US" sz="2242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2242" dirty="0" err="1">
                <a:solidFill>
                  <a:srgbClr val="000000"/>
                </a:solidFill>
                <a:latin typeface="Open Sans Extra Bold"/>
              </a:rPr>
              <a:t>neprodejné</a:t>
            </a:r>
            <a:endParaRPr lang="en-US" sz="2242" dirty="0">
              <a:solidFill>
                <a:srgbClr val="000000"/>
              </a:solidFill>
              <a:latin typeface="Open Sans Extra Bold"/>
            </a:endParaRPr>
          </a:p>
          <a:p>
            <a:pPr marL="342900" indent="-342900">
              <a:lnSpc>
                <a:spcPts val="3139"/>
              </a:lnSpc>
              <a:buFont typeface="Arial" panose="020B0604020202020204" pitchFamily="34" charset="0"/>
              <a:buChar char="•"/>
            </a:pPr>
            <a:endParaRPr lang="en-US" sz="2242" dirty="0">
              <a:solidFill>
                <a:srgbClr val="000000"/>
              </a:solidFill>
              <a:latin typeface="Open Sans Extra Bold"/>
            </a:endParaRPr>
          </a:p>
          <a:p>
            <a:pPr marL="342900" indent="-342900">
              <a:lnSpc>
                <a:spcPts val="3139"/>
              </a:lnSpc>
              <a:buFont typeface="Arial" panose="020B0604020202020204" pitchFamily="34" charset="0"/>
              <a:buChar char="•"/>
            </a:pPr>
            <a:r>
              <a:rPr lang="en-US" sz="2242" dirty="0" err="1" smtClean="0">
                <a:solidFill>
                  <a:srgbClr val="000000"/>
                </a:solidFill>
                <a:latin typeface="Open Sans Extra Bold"/>
              </a:rPr>
              <a:t>třídění</a:t>
            </a:r>
            <a:r>
              <a:rPr lang="en-US" sz="2242" dirty="0" smtClean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2242" dirty="0" err="1">
                <a:solidFill>
                  <a:srgbClr val="000000"/>
                </a:solidFill>
                <a:latin typeface="Open Sans Extra Bold"/>
              </a:rPr>
              <a:t>dle</a:t>
            </a:r>
            <a:r>
              <a:rPr lang="en-US" sz="2242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2242" dirty="0" err="1">
                <a:solidFill>
                  <a:srgbClr val="000000"/>
                </a:solidFill>
                <a:latin typeface="Open Sans Extra Bold"/>
              </a:rPr>
              <a:t>vyráběného</a:t>
            </a:r>
            <a:r>
              <a:rPr lang="en-US" sz="2242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2242" dirty="0" err="1">
                <a:solidFill>
                  <a:srgbClr val="000000"/>
                </a:solidFill>
                <a:latin typeface="Open Sans Extra Bold"/>
              </a:rPr>
              <a:t>materiálu</a:t>
            </a:r>
            <a:r>
              <a:rPr lang="en-US" sz="2242" dirty="0">
                <a:solidFill>
                  <a:srgbClr val="000000"/>
                </a:solidFill>
                <a:latin typeface="Open Sans Extra Bold"/>
              </a:rPr>
              <a:t> </a:t>
            </a:r>
          </a:p>
          <a:p>
            <a:pPr marL="342900" indent="-342900">
              <a:lnSpc>
                <a:spcPts val="3139"/>
              </a:lnSpc>
              <a:buFont typeface="Arial" panose="020B0604020202020204" pitchFamily="34" charset="0"/>
              <a:buChar char="•"/>
            </a:pPr>
            <a:endParaRPr lang="en-US" sz="2242" dirty="0">
              <a:solidFill>
                <a:srgbClr val="000000"/>
              </a:solidFill>
              <a:latin typeface="Open Sans Extra Bold"/>
            </a:endParaRPr>
          </a:p>
          <a:p>
            <a:pPr marL="342900" indent="-342900">
              <a:lnSpc>
                <a:spcPts val="3139"/>
              </a:lnSpc>
              <a:buFont typeface="Arial" panose="020B0604020202020204" pitchFamily="34" charset="0"/>
              <a:buChar char="•"/>
            </a:pPr>
            <a:r>
              <a:rPr lang="en-US" sz="2242" dirty="0" err="1" smtClean="0">
                <a:solidFill>
                  <a:srgbClr val="000000"/>
                </a:solidFill>
                <a:latin typeface="Open Sans Extra Bold"/>
              </a:rPr>
              <a:t>více</a:t>
            </a:r>
            <a:r>
              <a:rPr lang="en-US" sz="2242" dirty="0" smtClean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2242" dirty="0" err="1">
                <a:solidFill>
                  <a:srgbClr val="000000"/>
                </a:solidFill>
                <a:latin typeface="Open Sans Extra Bold"/>
              </a:rPr>
              <a:t>než</a:t>
            </a:r>
            <a:r>
              <a:rPr lang="en-US" sz="2242" dirty="0">
                <a:solidFill>
                  <a:srgbClr val="000000"/>
                </a:solidFill>
                <a:latin typeface="Open Sans Extra Bold"/>
              </a:rPr>
              <a:t> 90 % </a:t>
            </a:r>
            <a:r>
              <a:rPr lang="en-US" sz="2242" dirty="0" err="1">
                <a:solidFill>
                  <a:srgbClr val="000000"/>
                </a:solidFill>
                <a:latin typeface="Open Sans Extra Bold"/>
              </a:rPr>
              <a:t>recyklace</a:t>
            </a:r>
            <a:r>
              <a:rPr lang="en-US" sz="2242" dirty="0">
                <a:solidFill>
                  <a:srgbClr val="000000"/>
                </a:solidFill>
                <a:latin typeface="Open Sans Extra Bold"/>
              </a:rPr>
              <a:t> je </a:t>
            </a:r>
            <a:r>
              <a:rPr lang="en-US" sz="2242" dirty="0" err="1">
                <a:solidFill>
                  <a:srgbClr val="000000"/>
                </a:solidFill>
                <a:latin typeface="Open Sans Extra Bold"/>
              </a:rPr>
              <a:t>downcycling</a:t>
            </a:r>
            <a:endParaRPr lang="en-US" sz="2242" dirty="0">
              <a:solidFill>
                <a:srgbClr val="000000"/>
              </a:solidFill>
              <a:latin typeface="Open Sans Extra Bold"/>
            </a:endParaRPr>
          </a:p>
          <a:p>
            <a:pPr marL="342900" indent="-342900">
              <a:lnSpc>
                <a:spcPts val="3139"/>
              </a:lnSpc>
              <a:buFont typeface="Arial" panose="020B0604020202020204" pitchFamily="34" charset="0"/>
              <a:buChar char="•"/>
            </a:pPr>
            <a:endParaRPr lang="en-US" sz="2242" dirty="0">
              <a:solidFill>
                <a:srgbClr val="000000"/>
              </a:solidFill>
              <a:latin typeface="Open Sans Extra Bold"/>
            </a:endParaRPr>
          </a:p>
          <a:p>
            <a:pPr marL="342900" indent="-342900">
              <a:lnSpc>
                <a:spcPts val="3139"/>
              </a:lnSpc>
              <a:buFont typeface="Arial" panose="020B0604020202020204" pitchFamily="34" charset="0"/>
              <a:buChar char="•"/>
            </a:pPr>
            <a:r>
              <a:rPr lang="en-US" sz="2242" dirty="0" err="1" smtClean="0">
                <a:solidFill>
                  <a:srgbClr val="000000"/>
                </a:solidFill>
                <a:latin typeface="Open Sans Extra Bold"/>
              </a:rPr>
              <a:t>jednou</a:t>
            </a:r>
            <a:r>
              <a:rPr lang="en-US" sz="2242" dirty="0" smtClean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2242" dirty="0">
                <a:solidFill>
                  <a:srgbClr val="000000"/>
                </a:solidFill>
                <a:latin typeface="Open Sans Extra Bold"/>
              </a:rPr>
              <a:t>z </a:t>
            </a:r>
            <a:r>
              <a:rPr lang="en-US" sz="2242" dirty="0" err="1">
                <a:solidFill>
                  <a:srgbClr val="000000"/>
                </a:solidFill>
                <a:latin typeface="Open Sans Extra Bold"/>
              </a:rPr>
              <a:t>forem</a:t>
            </a:r>
            <a:r>
              <a:rPr lang="en-US" sz="2242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2242" dirty="0" err="1">
                <a:solidFill>
                  <a:srgbClr val="000000"/>
                </a:solidFill>
                <a:latin typeface="Open Sans Extra Bold"/>
              </a:rPr>
              <a:t>dalšího</a:t>
            </a:r>
            <a:r>
              <a:rPr lang="en-US" sz="2242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2242" dirty="0" err="1">
                <a:solidFill>
                  <a:srgbClr val="000000"/>
                </a:solidFill>
                <a:latin typeface="Open Sans Extra Bold"/>
              </a:rPr>
              <a:t>zpracování</a:t>
            </a:r>
            <a:r>
              <a:rPr lang="en-US" sz="2242" dirty="0">
                <a:solidFill>
                  <a:srgbClr val="000000"/>
                </a:solidFill>
                <a:latin typeface="Open Sans Extra Bold"/>
              </a:rPr>
              <a:t> je </a:t>
            </a:r>
            <a:r>
              <a:rPr lang="en-US" sz="2242" dirty="0" err="1">
                <a:solidFill>
                  <a:srgbClr val="000000"/>
                </a:solidFill>
                <a:latin typeface="Open Sans Extra Bold"/>
              </a:rPr>
              <a:t>získávání</a:t>
            </a:r>
            <a:r>
              <a:rPr lang="en-US" sz="2242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2242" dirty="0" err="1">
                <a:solidFill>
                  <a:srgbClr val="000000"/>
                </a:solidFill>
                <a:latin typeface="Open Sans Extra Bold"/>
              </a:rPr>
              <a:t>vláken</a:t>
            </a:r>
            <a:r>
              <a:rPr lang="en-US" sz="2242" dirty="0">
                <a:solidFill>
                  <a:srgbClr val="000000"/>
                </a:solidFill>
                <a:latin typeface="Open Sans Extra Bold"/>
              </a:rPr>
              <a:t>, </a:t>
            </a:r>
            <a:r>
              <a:rPr lang="en-US" sz="2242" dirty="0" err="1">
                <a:solidFill>
                  <a:srgbClr val="000000"/>
                </a:solidFill>
                <a:latin typeface="Open Sans Extra Bold"/>
              </a:rPr>
              <a:t>což</a:t>
            </a:r>
            <a:r>
              <a:rPr lang="en-US" sz="2242" dirty="0">
                <a:solidFill>
                  <a:srgbClr val="000000"/>
                </a:solidFill>
                <a:latin typeface="Open Sans Extra Bold"/>
              </a:rPr>
              <a:t> je ale </a:t>
            </a:r>
            <a:r>
              <a:rPr lang="en-US" sz="2242" dirty="0" err="1">
                <a:solidFill>
                  <a:srgbClr val="000000"/>
                </a:solidFill>
                <a:latin typeface="Open Sans Extra Bold"/>
              </a:rPr>
              <a:t>finančně</a:t>
            </a:r>
            <a:r>
              <a:rPr lang="en-US" sz="2242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2242" dirty="0" err="1">
                <a:solidFill>
                  <a:srgbClr val="000000"/>
                </a:solidFill>
                <a:latin typeface="Open Sans Extra Bold"/>
              </a:rPr>
              <a:t>velmi</a:t>
            </a:r>
            <a:r>
              <a:rPr lang="en-US" sz="2242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2242" dirty="0" err="1">
                <a:solidFill>
                  <a:srgbClr val="000000"/>
                </a:solidFill>
                <a:latin typeface="Open Sans Extra Bold"/>
              </a:rPr>
              <a:t>nákladné</a:t>
            </a:r>
            <a:endParaRPr lang="en-US" sz="2242" dirty="0">
              <a:solidFill>
                <a:srgbClr val="000000"/>
              </a:solidFill>
              <a:latin typeface="Open Sans Extra Bold"/>
            </a:endParaRPr>
          </a:p>
          <a:p>
            <a:pPr marL="342900" indent="-342900">
              <a:lnSpc>
                <a:spcPts val="3139"/>
              </a:lnSpc>
              <a:buFont typeface="Arial" panose="020B0604020202020204" pitchFamily="34" charset="0"/>
              <a:buChar char="•"/>
            </a:pPr>
            <a:endParaRPr lang="en-US" sz="2242" dirty="0">
              <a:solidFill>
                <a:srgbClr val="000000"/>
              </a:solidFill>
              <a:latin typeface="Open Sans Extra Bold"/>
            </a:endParaRPr>
          </a:p>
          <a:p>
            <a:pPr marL="342900" indent="-342900">
              <a:lnSpc>
                <a:spcPts val="3139"/>
              </a:lnSpc>
              <a:buFont typeface="Arial" panose="020B0604020202020204" pitchFamily="34" charset="0"/>
              <a:buChar char="•"/>
            </a:pPr>
            <a:r>
              <a:rPr lang="en-US" sz="2242" dirty="0" smtClean="0">
                <a:solidFill>
                  <a:srgbClr val="000000"/>
                </a:solidFill>
                <a:latin typeface="Open Sans Extra Bold"/>
              </a:rPr>
              <a:t>STARTUPY</a:t>
            </a:r>
            <a:endParaRPr lang="en-US" sz="2242" dirty="0">
              <a:solidFill>
                <a:srgbClr val="000000"/>
              </a:solidFill>
              <a:latin typeface="Open Sans Extra Bold"/>
            </a:endParaRPr>
          </a:p>
          <a:p>
            <a:pPr algn="ctr">
              <a:lnSpc>
                <a:spcPts val="8901"/>
              </a:lnSpc>
            </a:pPr>
            <a:endParaRPr lang="en-US" sz="2242" dirty="0">
              <a:solidFill>
                <a:srgbClr val="000000"/>
              </a:solidFill>
              <a:latin typeface="Open Sans Extra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43073" y="201380"/>
            <a:ext cx="9150636" cy="2743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11"/>
              </a:lnSpc>
            </a:pPr>
            <a:r>
              <a:rPr lang="en-US" sz="5222">
                <a:solidFill>
                  <a:srgbClr val="000000"/>
                </a:solidFill>
                <a:latin typeface="League Spartan"/>
              </a:rPr>
              <a:t>Recyklace neprodejného/zničeného oblečení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174681" y="6650836"/>
            <a:ext cx="12265495" cy="13678177"/>
            <a:chOff x="0" y="0"/>
            <a:chExt cx="5694172" cy="6350000"/>
          </a:xfrm>
        </p:grpSpPr>
        <p:sp>
          <p:nvSpPr>
            <p:cNvPr id="3" name="Freeform 3"/>
            <p:cNvSpPr/>
            <p:nvPr/>
          </p:nvSpPr>
          <p:spPr>
            <a:xfrm>
              <a:off x="-325374" y="-156464"/>
              <a:ext cx="6176010" cy="7732141"/>
            </a:xfrm>
            <a:custGeom>
              <a:avLst/>
              <a:gdLst/>
              <a:ahLst/>
              <a:cxnLst/>
              <a:rect l="l" t="t" r="r" b="b"/>
              <a:pathLst>
                <a:path w="6176010" h="7732141">
                  <a:moveTo>
                    <a:pt x="2751836" y="534162"/>
                  </a:moveTo>
                  <a:cubicBezTo>
                    <a:pt x="2744978" y="526288"/>
                    <a:pt x="2765044" y="531876"/>
                    <a:pt x="2751836" y="534162"/>
                  </a:cubicBezTo>
                  <a:lnTo>
                    <a:pt x="2751836" y="534162"/>
                  </a:lnTo>
                  <a:close/>
                  <a:moveTo>
                    <a:pt x="3623056" y="858266"/>
                  </a:moveTo>
                  <a:cubicBezTo>
                    <a:pt x="3616706" y="864743"/>
                    <a:pt x="3625723" y="857504"/>
                    <a:pt x="3623056" y="858266"/>
                  </a:cubicBezTo>
                  <a:lnTo>
                    <a:pt x="3623056" y="858266"/>
                  </a:lnTo>
                  <a:close/>
                  <a:moveTo>
                    <a:pt x="6009894" y="6462268"/>
                  </a:moveTo>
                  <a:cubicBezTo>
                    <a:pt x="4415282" y="6546215"/>
                    <a:pt x="2577846" y="6484239"/>
                    <a:pt x="928370" y="6489827"/>
                  </a:cubicBezTo>
                  <a:cubicBezTo>
                    <a:pt x="0" y="6374511"/>
                    <a:pt x="551307" y="7732141"/>
                    <a:pt x="325374" y="206756"/>
                  </a:cubicBezTo>
                  <a:cubicBezTo>
                    <a:pt x="591439" y="101346"/>
                    <a:pt x="749935" y="273685"/>
                    <a:pt x="951738" y="255016"/>
                  </a:cubicBezTo>
                  <a:cubicBezTo>
                    <a:pt x="945007" y="392684"/>
                    <a:pt x="1095502" y="0"/>
                    <a:pt x="1517142" y="357124"/>
                  </a:cubicBezTo>
                  <a:cubicBezTo>
                    <a:pt x="1643380" y="366776"/>
                    <a:pt x="1761236" y="463042"/>
                    <a:pt x="1880616" y="516255"/>
                  </a:cubicBezTo>
                  <a:cubicBezTo>
                    <a:pt x="1880743" y="513080"/>
                    <a:pt x="1880489" y="509524"/>
                    <a:pt x="1881759" y="516890"/>
                  </a:cubicBezTo>
                  <a:cubicBezTo>
                    <a:pt x="1900047" y="524891"/>
                    <a:pt x="1918335" y="532130"/>
                    <a:pt x="1936750" y="537718"/>
                  </a:cubicBezTo>
                  <a:cubicBezTo>
                    <a:pt x="1947418" y="535051"/>
                    <a:pt x="1954149" y="512699"/>
                    <a:pt x="1968246" y="527812"/>
                  </a:cubicBezTo>
                  <a:cubicBezTo>
                    <a:pt x="2053971" y="513969"/>
                    <a:pt x="2218182" y="523113"/>
                    <a:pt x="2387346" y="529082"/>
                  </a:cubicBezTo>
                  <a:cubicBezTo>
                    <a:pt x="2376170" y="524764"/>
                    <a:pt x="2412619" y="512191"/>
                    <a:pt x="2471547" y="505714"/>
                  </a:cubicBezTo>
                  <a:cubicBezTo>
                    <a:pt x="2471420" y="505587"/>
                    <a:pt x="2471420" y="505460"/>
                    <a:pt x="2471293" y="505333"/>
                  </a:cubicBezTo>
                  <a:cubicBezTo>
                    <a:pt x="2471547" y="505333"/>
                    <a:pt x="2471674" y="505460"/>
                    <a:pt x="2471928" y="505460"/>
                  </a:cubicBezTo>
                  <a:cubicBezTo>
                    <a:pt x="2471801" y="505714"/>
                    <a:pt x="2471674" y="505714"/>
                    <a:pt x="2471674" y="505714"/>
                  </a:cubicBezTo>
                  <a:cubicBezTo>
                    <a:pt x="2581275" y="493776"/>
                    <a:pt x="2768981" y="503174"/>
                    <a:pt x="2876296" y="627634"/>
                  </a:cubicBezTo>
                  <a:cubicBezTo>
                    <a:pt x="2861310" y="631952"/>
                    <a:pt x="3014472" y="666115"/>
                    <a:pt x="3051810" y="656336"/>
                  </a:cubicBezTo>
                  <a:cubicBezTo>
                    <a:pt x="3076575" y="698627"/>
                    <a:pt x="3186938" y="705993"/>
                    <a:pt x="3257296" y="659130"/>
                  </a:cubicBezTo>
                  <a:cubicBezTo>
                    <a:pt x="3273425" y="703326"/>
                    <a:pt x="3298190" y="665988"/>
                    <a:pt x="3339338" y="725170"/>
                  </a:cubicBezTo>
                  <a:cubicBezTo>
                    <a:pt x="3445256" y="677037"/>
                    <a:pt x="3515614" y="801370"/>
                    <a:pt x="3613277" y="861314"/>
                  </a:cubicBezTo>
                  <a:lnTo>
                    <a:pt x="3613658" y="863727"/>
                  </a:lnTo>
                  <a:cubicBezTo>
                    <a:pt x="3613531" y="862965"/>
                    <a:pt x="3613531" y="862203"/>
                    <a:pt x="3613404" y="861314"/>
                  </a:cubicBezTo>
                  <a:cubicBezTo>
                    <a:pt x="3613404" y="861314"/>
                    <a:pt x="3613404" y="861314"/>
                    <a:pt x="3613277" y="861314"/>
                  </a:cubicBezTo>
                  <a:lnTo>
                    <a:pt x="3612896" y="858266"/>
                  </a:lnTo>
                  <a:cubicBezTo>
                    <a:pt x="3613150" y="859409"/>
                    <a:pt x="3613277" y="860425"/>
                    <a:pt x="3613404" y="861314"/>
                  </a:cubicBezTo>
                  <a:cubicBezTo>
                    <a:pt x="3613404" y="861314"/>
                    <a:pt x="3613404" y="861314"/>
                    <a:pt x="3613404" y="861314"/>
                  </a:cubicBezTo>
                  <a:cubicBezTo>
                    <a:pt x="3660775" y="890397"/>
                    <a:pt x="3714623" y="904367"/>
                    <a:pt x="3782060" y="876046"/>
                  </a:cubicBezTo>
                  <a:cubicBezTo>
                    <a:pt x="3780409" y="919480"/>
                    <a:pt x="3806952" y="885317"/>
                    <a:pt x="3843020" y="934974"/>
                  </a:cubicBezTo>
                  <a:cubicBezTo>
                    <a:pt x="3826510" y="910082"/>
                    <a:pt x="3894328" y="994410"/>
                    <a:pt x="3917188" y="1051306"/>
                  </a:cubicBezTo>
                  <a:cubicBezTo>
                    <a:pt x="3913505" y="1008888"/>
                    <a:pt x="4002278" y="1073785"/>
                    <a:pt x="4044696" y="1144524"/>
                  </a:cubicBezTo>
                  <a:cubicBezTo>
                    <a:pt x="4048379" y="1054100"/>
                    <a:pt x="4135501" y="1118489"/>
                    <a:pt x="4226814" y="1163574"/>
                  </a:cubicBezTo>
                  <a:cubicBezTo>
                    <a:pt x="4228592" y="1164463"/>
                    <a:pt x="4230370" y="1165352"/>
                    <a:pt x="4232148" y="1166241"/>
                  </a:cubicBezTo>
                  <a:cubicBezTo>
                    <a:pt x="4276979" y="1187958"/>
                    <a:pt x="4322445" y="1204087"/>
                    <a:pt x="4359148" y="1194308"/>
                  </a:cubicBezTo>
                  <a:cubicBezTo>
                    <a:pt x="4379722" y="1191895"/>
                    <a:pt x="4512818" y="1271778"/>
                    <a:pt x="4578858" y="1227836"/>
                  </a:cubicBezTo>
                  <a:cubicBezTo>
                    <a:pt x="4646295" y="1300988"/>
                    <a:pt x="4631944" y="1272032"/>
                    <a:pt x="4724146" y="1260094"/>
                  </a:cubicBezTo>
                  <a:cubicBezTo>
                    <a:pt x="4723765" y="1243965"/>
                    <a:pt x="4732020" y="1253617"/>
                    <a:pt x="4740656" y="1272286"/>
                  </a:cubicBezTo>
                  <a:cubicBezTo>
                    <a:pt x="4798441" y="1312164"/>
                    <a:pt x="4826508" y="1285113"/>
                    <a:pt x="4890262" y="1268730"/>
                  </a:cubicBezTo>
                  <a:cubicBezTo>
                    <a:pt x="4922774" y="1248918"/>
                    <a:pt x="4989576" y="1270508"/>
                    <a:pt x="5000244" y="1302004"/>
                  </a:cubicBezTo>
                  <a:cubicBezTo>
                    <a:pt x="5046726" y="1303147"/>
                    <a:pt x="5038979" y="1272921"/>
                    <a:pt x="5084826" y="1323086"/>
                  </a:cubicBezTo>
                  <a:cubicBezTo>
                    <a:pt x="5093716" y="1312418"/>
                    <a:pt x="5119116" y="1316736"/>
                    <a:pt x="5146802" y="1326642"/>
                  </a:cubicBezTo>
                  <a:cubicBezTo>
                    <a:pt x="5147310" y="1326769"/>
                    <a:pt x="5147691" y="1326896"/>
                    <a:pt x="5148199" y="1327150"/>
                  </a:cubicBezTo>
                  <a:cubicBezTo>
                    <a:pt x="5164836" y="1333246"/>
                    <a:pt x="5182235" y="1341247"/>
                    <a:pt x="5197475" y="1349375"/>
                  </a:cubicBezTo>
                  <a:cubicBezTo>
                    <a:pt x="5197475" y="1349375"/>
                    <a:pt x="5197475" y="1349375"/>
                    <a:pt x="5197475" y="1349375"/>
                  </a:cubicBezTo>
                  <a:cubicBezTo>
                    <a:pt x="5198364" y="1348740"/>
                    <a:pt x="5199761" y="1349248"/>
                    <a:pt x="5201920" y="1351788"/>
                  </a:cubicBezTo>
                  <a:cubicBezTo>
                    <a:pt x="5200523" y="1351026"/>
                    <a:pt x="5198999" y="1350137"/>
                    <a:pt x="5197475" y="1349375"/>
                  </a:cubicBezTo>
                  <a:cubicBezTo>
                    <a:pt x="5192649" y="1353439"/>
                    <a:pt x="5214874" y="1405382"/>
                    <a:pt x="5307838" y="1407668"/>
                  </a:cubicBezTo>
                  <a:cubicBezTo>
                    <a:pt x="5338064" y="1425956"/>
                    <a:pt x="5464810" y="1502283"/>
                    <a:pt x="5506974" y="1594612"/>
                  </a:cubicBezTo>
                  <a:cubicBezTo>
                    <a:pt x="5541010" y="1581658"/>
                    <a:pt x="5529707" y="1620393"/>
                    <a:pt x="5571236" y="1608836"/>
                  </a:cubicBezTo>
                  <a:cubicBezTo>
                    <a:pt x="5554599" y="1641729"/>
                    <a:pt x="5599811" y="1597660"/>
                    <a:pt x="5587492" y="1652524"/>
                  </a:cubicBezTo>
                  <a:cubicBezTo>
                    <a:pt x="5590413" y="1654429"/>
                    <a:pt x="5593207" y="1656207"/>
                    <a:pt x="5596001" y="1657985"/>
                  </a:cubicBezTo>
                  <a:lnTo>
                    <a:pt x="5596255" y="1658112"/>
                  </a:lnTo>
                  <a:cubicBezTo>
                    <a:pt x="6176010" y="2027555"/>
                    <a:pt x="5979922" y="1133221"/>
                    <a:pt x="6009894" y="6462268"/>
                  </a:cubicBezTo>
                  <a:close/>
                  <a:moveTo>
                    <a:pt x="3613658" y="868807"/>
                  </a:moveTo>
                  <a:cubicBezTo>
                    <a:pt x="3613531" y="869188"/>
                    <a:pt x="3613150" y="869950"/>
                    <a:pt x="3612769" y="871347"/>
                  </a:cubicBezTo>
                  <a:cubicBezTo>
                    <a:pt x="3613150" y="870712"/>
                    <a:pt x="3613531" y="869950"/>
                    <a:pt x="3613658" y="868807"/>
                  </a:cubicBezTo>
                  <a:close/>
                  <a:moveTo>
                    <a:pt x="3684270" y="889762"/>
                  </a:moveTo>
                  <a:cubicBezTo>
                    <a:pt x="3683254" y="889000"/>
                    <a:pt x="3685159" y="890778"/>
                    <a:pt x="3685794" y="891794"/>
                  </a:cubicBezTo>
                  <a:cubicBezTo>
                    <a:pt x="3688588" y="891921"/>
                    <a:pt x="3692017" y="891921"/>
                    <a:pt x="3684270" y="889762"/>
                  </a:cubicBezTo>
                  <a:close/>
                  <a:moveTo>
                    <a:pt x="2471166" y="504698"/>
                  </a:moveTo>
                  <a:cubicBezTo>
                    <a:pt x="2463419" y="503555"/>
                    <a:pt x="2468880" y="504825"/>
                    <a:pt x="2471293" y="505333"/>
                  </a:cubicBezTo>
                  <a:cubicBezTo>
                    <a:pt x="2471166" y="504825"/>
                    <a:pt x="2471166" y="504317"/>
                    <a:pt x="2471166" y="504698"/>
                  </a:cubicBezTo>
                  <a:close/>
                </a:path>
              </a:pathLst>
            </a:custGeom>
            <a:blipFill>
              <a:blip r:embed="rId2"/>
              <a:stretch>
                <a:fillRect l="-55041" r="-11939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2090814" y="1486314"/>
            <a:ext cx="5283398" cy="5164522"/>
          </a:xfrm>
          <a:custGeom>
            <a:avLst/>
            <a:gdLst/>
            <a:ahLst/>
            <a:cxnLst/>
            <a:rect l="l" t="t" r="r" b="b"/>
            <a:pathLst>
              <a:path w="5283398" h="5164522">
                <a:moveTo>
                  <a:pt x="0" y="0"/>
                </a:moveTo>
                <a:lnTo>
                  <a:pt x="5283398" y="0"/>
                </a:lnTo>
                <a:lnTo>
                  <a:pt x="5283398" y="5164522"/>
                </a:lnTo>
                <a:lnTo>
                  <a:pt x="0" y="51645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68567" y="275632"/>
            <a:ext cx="6778791" cy="587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7"/>
              </a:lnSpc>
            </a:pPr>
            <a:r>
              <a:rPr lang="en-US" sz="4024">
                <a:solidFill>
                  <a:srgbClr val="000000"/>
                </a:solidFill>
                <a:latin typeface="League Spartan"/>
              </a:rPr>
              <a:t>MOŽNOSTI ŘEŠENÍ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66544" y="990600"/>
            <a:ext cx="10791180" cy="6104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36"/>
              </a:lnSpc>
            </a:pPr>
            <a:r>
              <a:rPr lang="en-US" sz="2025" dirty="0" err="1" smtClean="0">
                <a:solidFill>
                  <a:srgbClr val="000000"/>
                </a:solidFill>
                <a:latin typeface="League Spartan"/>
              </a:rPr>
              <a:t>Systém</a:t>
            </a:r>
            <a:r>
              <a:rPr lang="en-US" sz="2025" dirty="0" smtClean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příspěvků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za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sběr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originálního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second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handového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oblečení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nazvaný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</a:p>
          <a:p>
            <a:pPr>
              <a:lnSpc>
                <a:spcPts val="2836"/>
              </a:lnSpc>
            </a:pPr>
            <a:r>
              <a:rPr lang="en-US" sz="2025" u="sng" dirty="0">
                <a:solidFill>
                  <a:srgbClr val="000000"/>
                </a:solidFill>
                <a:latin typeface="League Spartan"/>
              </a:rPr>
              <a:t>„Lˈ </a:t>
            </a:r>
            <a:r>
              <a:rPr lang="en-US" sz="2025" u="sng" dirty="0" err="1">
                <a:solidFill>
                  <a:srgbClr val="000000"/>
                </a:solidFill>
                <a:latin typeface="League Spartan"/>
              </a:rPr>
              <a:t>Éco</a:t>
            </a:r>
            <a:r>
              <a:rPr lang="en-US" sz="2025" u="sng" dirty="0">
                <a:solidFill>
                  <a:srgbClr val="000000"/>
                </a:solidFill>
                <a:latin typeface="League Spartan"/>
              </a:rPr>
              <a:t>-participation„</a:t>
            </a:r>
          </a:p>
          <a:p>
            <a:pPr marL="437379" lvl="1" indent="-218689">
              <a:lnSpc>
                <a:spcPts val="2836"/>
              </a:lnSpc>
              <a:buFont typeface="Arial"/>
              <a:buChar char="•"/>
            </a:pP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povinný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poplatek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,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který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musí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být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zaplacený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při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nákupu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nového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oblečení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,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obuvi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a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textilních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výrobků</a:t>
            </a:r>
            <a:endParaRPr lang="en-US" sz="2025" dirty="0">
              <a:solidFill>
                <a:srgbClr val="000000"/>
              </a:solidFill>
              <a:latin typeface="League Spartan"/>
            </a:endParaRPr>
          </a:p>
          <a:p>
            <a:pPr marL="437379" lvl="1" indent="-218689">
              <a:lnSpc>
                <a:spcPts val="2836"/>
              </a:lnSpc>
              <a:buFont typeface="Arial"/>
              <a:buChar char="•"/>
            </a:pP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slouží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k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financování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sběru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,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třídění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,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recyklaci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a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zpracování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textilního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odpadu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</a:p>
          <a:p>
            <a:pPr marL="437379" lvl="1" indent="-218689">
              <a:lnSpc>
                <a:spcPts val="2836"/>
              </a:lnSpc>
              <a:buFont typeface="Arial"/>
              <a:buChar char="•"/>
            </a:pP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výše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příspěvků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jsou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stanoveny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pro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jednotlivé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výrobky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v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závislosti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na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druhu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a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hmotnosti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a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jsou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uváděny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buď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na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cenovkách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přímo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na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výrobcích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nebo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jsou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zahrnuty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v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celkové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ceně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výrobku</a:t>
            </a:r>
            <a:endParaRPr lang="en-US" sz="2025" dirty="0">
              <a:solidFill>
                <a:srgbClr val="000000"/>
              </a:solidFill>
              <a:latin typeface="League Spartan"/>
            </a:endParaRPr>
          </a:p>
          <a:p>
            <a:pPr marL="437379" lvl="1" indent="-218689">
              <a:lnSpc>
                <a:spcPts val="2836"/>
              </a:lnSpc>
              <a:buFont typeface="Arial"/>
              <a:buChar char="•"/>
            </a:pP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jedná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se v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průměru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o 0,008€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za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kg pro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společnosti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,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které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třídí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originál</a:t>
            </a:r>
            <a:endParaRPr lang="en-US" sz="2025" dirty="0">
              <a:solidFill>
                <a:srgbClr val="000000"/>
              </a:solidFill>
              <a:latin typeface="League Spartan"/>
            </a:endParaRPr>
          </a:p>
          <a:p>
            <a:pPr marL="437379" lvl="1" indent="-218689">
              <a:lnSpc>
                <a:spcPts val="2836"/>
              </a:lnSpc>
              <a:buFont typeface="Arial"/>
              <a:buChar char="•"/>
            </a:pP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tento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trend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dříve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či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později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přeberou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i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další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země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, je to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jen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otázkou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 smtClean="0">
                <a:solidFill>
                  <a:srgbClr val="000000"/>
                </a:solidFill>
                <a:latin typeface="League Spartan"/>
              </a:rPr>
              <a:t>času</a:t>
            </a:r>
            <a:endParaRPr lang="cs-CZ" sz="2025" dirty="0">
              <a:solidFill>
                <a:srgbClr val="000000"/>
              </a:solidFill>
              <a:latin typeface="League Spartan"/>
            </a:endParaRPr>
          </a:p>
          <a:p>
            <a:pPr marL="218690" lvl="1">
              <a:lnSpc>
                <a:spcPts val="2836"/>
              </a:lnSpc>
            </a:pPr>
            <a:endParaRPr lang="cs-CZ" sz="2025" dirty="0" smtClean="0">
              <a:solidFill>
                <a:srgbClr val="000000"/>
              </a:solidFill>
              <a:latin typeface="League Spartan"/>
            </a:endParaRPr>
          </a:p>
          <a:p>
            <a:pPr marL="218690" lvl="1">
              <a:lnSpc>
                <a:spcPts val="2836"/>
              </a:lnSpc>
            </a:pPr>
            <a:r>
              <a:rPr lang="cs-CZ" sz="2025" dirty="0" smtClean="0">
                <a:solidFill>
                  <a:srgbClr val="000000"/>
                </a:solidFill>
                <a:latin typeface="League Spartan"/>
              </a:rPr>
              <a:t>NEBO</a:t>
            </a:r>
          </a:p>
          <a:p>
            <a:pPr marL="218690" lvl="1">
              <a:lnSpc>
                <a:spcPts val="2836"/>
              </a:lnSpc>
            </a:pPr>
            <a:endParaRPr lang="cs-CZ" sz="2025" dirty="0">
              <a:solidFill>
                <a:srgbClr val="000000"/>
              </a:solidFill>
              <a:latin typeface="League Spartan"/>
            </a:endParaRPr>
          </a:p>
          <a:p>
            <a:pPr marL="437379" lvl="1" indent="-218689">
              <a:lnSpc>
                <a:spcPts val="2836"/>
              </a:lnSpc>
              <a:buFont typeface="Arial"/>
              <a:buChar char="•"/>
            </a:pP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nastavit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minimální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požadavky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na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kvalitu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prodávaného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oblečení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endParaRPr lang="en-US" sz="2025" dirty="0">
              <a:solidFill>
                <a:srgbClr val="000000"/>
              </a:solidFill>
              <a:latin typeface="League Spartan"/>
            </a:endParaRPr>
          </a:p>
          <a:p>
            <a:pPr marL="437379" lvl="1" indent="-218689">
              <a:lnSpc>
                <a:spcPts val="2836"/>
              </a:lnSpc>
              <a:buFont typeface="Arial"/>
              <a:buChar char="•"/>
            </a:pP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správným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informováním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spotřebitele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(o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recyklaci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,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kvalitě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oblečení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,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dopadu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na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životní</a:t>
            </a:r>
            <a:r>
              <a:rPr lang="en-US" sz="2025" dirty="0">
                <a:solidFill>
                  <a:srgbClr val="000000"/>
                </a:solidFill>
                <a:latin typeface="League Spartan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League Spartan"/>
              </a:rPr>
              <a:t>prostředí</a:t>
            </a:r>
            <a:endParaRPr lang="en-US" sz="2025" dirty="0">
              <a:solidFill>
                <a:srgbClr val="000000"/>
              </a:solidFill>
              <a:latin typeface="League Spartan"/>
            </a:endParaRPr>
          </a:p>
          <a:p>
            <a:pPr>
              <a:lnSpc>
                <a:spcPts val="2836"/>
              </a:lnSpc>
            </a:pPr>
            <a:endParaRPr lang="en-US" sz="2025" dirty="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829538" y="6916025"/>
            <a:ext cx="6096391" cy="3748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2"/>
              </a:lnSpc>
            </a:pPr>
            <a:r>
              <a:rPr lang="en-US" sz="2030" u="sng">
                <a:solidFill>
                  <a:srgbClr val="000000"/>
                </a:solidFill>
                <a:latin typeface="League Spartan"/>
              </a:rPr>
              <a:t>Důvody:</a:t>
            </a:r>
          </a:p>
          <a:p>
            <a:pPr>
              <a:lnSpc>
                <a:spcPts val="2842"/>
              </a:lnSpc>
            </a:pPr>
            <a:endParaRPr lang="en-US" sz="2030" u="sng">
              <a:solidFill>
                <a:srgbClr val="000000"/>
              </a:solidFill>
              <a:latin typeface="League Spartan"/>
            </a:endParaRPr>
          </a:p>
          <a:p>
            <a:pPr marL="438278" lvl="1" indent="-219139">
              <a:lnSpc>
                <a:spcPts val="2842"/>
              </a:lnSpc>
              <a:buFont typeface="Arial"/>
              <a:buChar char="•"/>
            </a:pPr>
            <a:r>
              <a:rPr lang="en-US" sz="2030">
                <a:solidFill>
                  <a:srgbClr val="000000"/>
                </a:solidFill>
                <a:latin typeface="League Spartan"/>
              </a:rPr>
              <a:t>rychlá móda - levná a nekvalitní</a:t>
            </a:r>
          </a:p>
          <a:p>
            <a:pPr marL="438278" lvl="1" indent="-219139">
              <a:lnSpc>
                <a:spcPts val="2842"/>
              </a:lnSpc>
              <a:buFont typeface="Arial"/>
              <a:buChar char="•"/>
            </a:pPr>
            <a:r>
              <a:rPr lang="en-US" sz="2030">
                <a:solidFill>
                  <a:srgbClr val="000000"/>
                </a:solidFill>
                <a:latin typeface="League Spartan"/>
              </a:rPr>
              <a:t>zbohatnutí obyvatel planety - většina zemí vyhazuje kvalitní oblečení            (včetně Číny)</a:t>
            </a:r>
          </a:p>
          <a:p>
            <a:pPr marL="438278" lvl="1" indent="-219139">
              <a:lnSpc>
                <a:spcPts val="2842"/>
              </a:lnSpc>
              <a:buFont typeface="Arial"/>
              <a:buChar char="•"/>
            </a:pPr>
            <a:r>
              <a:rPr lang="en-US" sz="2030">
                <a:solidFill>
                  <a:srgbClr val="000000"/>
                </a:solidFill>
                <a:latin typeface="League Spartan"/>
              </a:rPr>
              <a:t>internet - umožňuje prodej kvalitního a drahého (značkového) oblečení</a:t>
            </a:r>
          </a:p>
          <a:p>
            <a:pPr>
              <a:lnSpc>
                <a:spcPts val="2842"/>
              </a:lnSpc>
            </a:pPr>
            <a:endParaRPr lang="en-US" sz="2030">
              <a:solidFill>
                <a:srgbClr val="000000"/>
              </a:solidFill>
              <a:latin typeface="League Spartan"/>
            </a:endParaRPr>
          </a:p>
          <a:p>
            <a:pPr>
              <a:lnSpc>
                <a:spcPts val="2842"/>
              </a:lnSpc>
            </a:pPr>
            <a:r>
              <a:rPr lang="en-US" sz="2030">
                <a:solidFill>
                  <a:srgbClr val="000000"/>
                </a:solidFill>
                <a:latin typeface="Open Sans Extra Bold"/>
              </a:rPr>
              <a:t>      </a:t>
            </a:r>
          </a:p>
          <a:p>
            <a:pPr>
              <a:lnSpc>
                <a:spcPts val="1833"/>
              </a:lnSpc>
            </a:pPr>
            <a:endParaRPr lang="en-US" sz="2030">
              <a:solidFill>
                <a:srgbClr val="000000"/>
              </a:solidFill>
              <a:latin typeface="Open Sans Extra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95637" y="2069724"/>
            <a:ext cx="9270991" cy="6882298"/>
          </a:xfrm>
          <a:custGeom>
            <a:avLst/>
            <a:gdLst/>
            <a:ahLst/>
            <a:cxnLst/>
            <a:rect l="l" t="t" r="r" b="b"/>
            <a:pathLst>
              <a:path w="9270991" h="6882298">
                <a:moveTo>
                  <a:pt x="0" y="0"/>
                </a:moveTo>
                <a:lnTo>
                  <a:pt x="9270991" y="0"/>
                </a:lnTo>
                <a:lnTo>
                  <a:pt x="9270991" y="6882298"/>
                </a:lnTo>
                <a:lnTo>
                  <a:pt x="0" y="68822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03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47134" y="477830"/>
            <a:ext cx="15304036" cy="1125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30"/>
              </a:lnSpc>
              <a:spcBef>
                <a:spcPct val="0"/>
              </a:spcBef>
            </a:pPr>
            <a:r>
              <a:rPr lang="en-US" sz="3282" spc="321">
                <a:solidFill>
                  <a:srgbClr val="231F20"/>
                </a:solidFill>
                <a:latin typeface="League Spartan"/>
              </a:rPr>
              <a:t>Právní předpisy týkající se sběru a zpracování secondhandového textilu v EU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37430" y="2278821"/>
            <a:ext cx="4627092" cy="1345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3"/>
              </a:lnSpc>
            </a:pPr>
            <a:r>
              <a:rPr lang="en-US" sz="1589" spc="155">
                <a:solidFill>
                  <a:srgbClr val="231F20"/>
                </a:solidFill>
                <a:latin typeface="League Spartan"/>
              </a:rPr>
              <a:t>stanovuje základní rámec pro správu odpadů v EU a zahrnuje i secondhandový textil jako odpadový materiál</a:t>
            </a:r>
          </a:p>
          <a:p>
            <a:pPr marL="0" lvl="0" indent="0">
              <a:lnSpc>
                <a:spcPts val="2055"/>
              </a:lnSpc>
              <a:spcBef>
                <a:spcPct val="0"/>
              </a:spcBef>
            </a:pPr>
            <a:endParaRPr lang="en-US" sz="1589" spc="155">
              <a:solidFill>
                <a:srgbClr val="231F20"/>
              </a:solidFill>
              <a:latin typeface="League Spartan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337430" y="1846039"/>
            <a:ext cx="4627092" cy="385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199"/>
              </a:lnSpc>
              <a:spcBef>
                <a:spcPct val="0"/>
              </a:spcBef>
            </a:pPr>
            <a:r>
              <a:rPr lang="en-US" sz="2318" spc="227">
                <a:solidFill>
                  <a:srgbClr val="000000"/>
                </a:solidFill>
                <a:latin typeface="League Spartan"/>
              </a:rPr>
              <a:t>Směrnice o odpadech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08473" y="4404967"/>
            <a:ext cx="4627092" cy="1069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3"/>
              </a:lnSpc>
            </a:pPr>
            <a:r>
              <a:rPr lang="en-US" sz="1589" spc="155">
                <a:solidFill>
                  <a:srgbClr val="231F20"/>
                </a:solidFill>
                <a:latin typeface="League Spartan"/>
              </a:rPr>
              <a:t>směrnice je specifická pro textilní odpady a upravuje jejich sběr, zpracování a recyklaci</a:t>
            </a:r>
          </a:p>
          <a:p>
            <a:pPr marL="0" lvl="0" indent="0">
              <a:lnSpc>
                <a:spcPts val="2055"/>
              </a:lnSpc>
              <a:spcBef>
                <a:spcPct val="0"/>
              </a:spcBef>
            </a:pPr>
            <a:endParaRPr lang="en-US" sz="1589" spc="155">
              <a:solidFill>
                <a:srgbClr val="231F20"/>
              </a:solidFill>
              <a:latin typeface="League Spartan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79516" y="3726082"/>
            <a:ext cx="4685006" cy="625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34"/>
              </a:lnSpc>
            </a:pPr>
            <a:r>
              <a:rPr lang="en-US" sz="2318" u="none" strike="noStrike" spc="227">
                <a:solidFill>
                  <a:srgbClr val="000000"/>
                </a:solidFill>
                <a:latin typeface="League Spartan"/>
              </a:rPr>
              <a:t>Směrnice o odpadech z textilu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37430" y="6322530"/>
            <a:ext cx="4482343" cy="802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4"/>
              </a:lnSpc>
            </a:pPr>
            <a:r>
              <a:rPr lang="en-US" sz="1589" spc="155">
                <a:solidFill>
                  <a:srgbClr val="231F20"/>
                </a:solidFill>
                <a:latin typeface="League Spartan"/>
              </a:rPr>
              <a:t>nařízení se vztahuje na chemické látky používané v textilním zboží</a:t>
            </a:r>
          </a:p>
          <a:p>
            <a:pPr marL="0" lvl="0" indent="0">
              <a:lnSpc>
                <a:spcPts val="2123"/>
              </a:lnSpc>
              <a:spcBef>
                <a:spcPct val="0"/>
              </a:spcBef>
            </a:pPr>
            <a:endParaRPr lang="en-US" sz="1589" spc="155">
              <a:solidFill>
                <a:srgbClr val="231F20"/>
              </a:solidFill>
              <a:latin typeface="League Spartan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08473" y="5648080"/>
            <a:ext cx="4742920" cy="625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434"/>
              </a:lnSpc>
            </a:pPr>
            <a:r>
              <a:rPr lang="en-US" sz="2318" spc="227">
                <a:solidFill>
                  <a:srgbClr val="000000"/>
                </a:solidFill>
                <a:latin typeface="League Spartan"/>
              </a:rPr>
              <a:t>Nařízení o chemických látkách REACH</a:t>
            </a:r>
            <a:r>
              <a:rPr lang="en-US" sz="2318" spc="227">
                <a:solidFill>
                  <a:srgbClr val="397D5A"/>
                </a:solidFill>
                <a:latin typeface="League Spartan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37430" y="8403168"/>
            <a:ext cx="4482343" cy="1078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3"/>
              </a:lnSpc>
            </a:pPr>
            <a:r>
              <a:rPr lang="en-US" sz="1589" spc="155">
                <a:solidFill>
                  <a:srgbClr val="231F20"/>
                </a:solidFill>
                <a:latin typeface="League Spartan"/>
              </a:rPr>
              <a:t>stanovuje požadavky na environmentální aspekty výroby, prodeje a zpracování textilu v EU </a:t>
            </a:r>
          </a:p>
          <a:p>
            <a:pPr marL="0" lvl="0" indent="0">
              <a:lnSpc>
                <a:spcPts val="2125"/>
              </a:lnSpc>
              <a:spcBef>
                <a:spcPct val="0"/>
              </a:spcBef>
            </a:pPr>
            <a:endParaRPr lang="en-US" sz="1589" spc="155">
              <a:solidFill>
                <a:srgbClr val="231F20"/>
              </a:solidFill>
              <a:latin typeface="League Spartan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37430" y="7404058"/>
            <a:ext cx="3743219" cy="1219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46"/>
              </a:lnSpc>
            </a:pPr>
            <a:r>
              <a:rPr lang="en-US" sz="2330" spc="228">
                <a:solidFill>
                  <a:srgbClr val="000000"/>
                </a:solidFill>
                <a:latin typeface="League Spartan"/>
              </a:rPr>
              <a:t>Nařízení o ochraně životního prostředí při využívání textilu </a:t>
            </a:r>
            <a:r>
              <a:rPr lang="en-US" sz="2330" spc="228">
                <a:solidFill>
                  <a:srgbClr val="397D5A"/>
                </a:solidFill>
                <a:latin typeface="League Spartan"/>
              </a:rPr>
              <a:t> </a:t>
            </a:r>
          </a:p>
          <a:p>
            <a:pPr marL="0" lvl="0" indent="0">
              <a:lnSpc>
                <a:spcPts val="2673"/>
              </a:lnSpc>
              <a:spcBef>
                <a:spcPct val="0"/>
              </a:spcBef>
            </a:pPr>
            <a:endParaRPr lang="en-US" sz="2330" spc="228">
              <a:solidFill>
                <a:srgbClr val="397D5A"/>
              </a:solidFill>
              <a:latin typeface="League Spart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77412" cy="977412"/>
            <a:chOff x="0" y="0"/>
            <a:chExt cx="1913890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DDD0B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-141891" y="0"/>
            <a:ext cx="18429891" cy="8310675"/>
            <a:chOff x="0" y="0"/>
            <a:chExt cx="24573187" cy="1108089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t="9916" b="9916"/>
            <a:stretch>
              <a:fillRect/>
            </a:stretch>
          </p:blipFill>
          <p:spPr>
            <a:xfrm>
              <a:off x="0" y="0"/>
              <a:ext cx="24573187" cy="1108089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2036593" y="7288207"/>
            <a:ext cx="14299168" cy="2372117"/>
            <a:chOff x="0" y="0"/>
            <a:chExt cx="7826849" cy="129841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826849" cy="1298411"/>
            </a:xfrm>
            <a:custGeom>
              <a:avLst/>
              <a:gdLst/>
              <a:ahLst/>
              <a:cxnLst/>
              <a:rect l="l" t="t" r="r" b="b"/>
              <a:pathLst>
                <a:path w="7826849" h="1298411">
                  <a:moveTo>
                    <a:pt x="0" y="0"/>
                  </a:moveTo>
                  <a:lnTo>
                    <a:pt x="7826849" y="0"/>
                  </a:lnTo>
                  <a:lnTo>
                    <a:pt x="7826849" y="1298411"/>
                  </a:lnTo>
                  <a:lnTo>
                    <a:pt x="0" y="1298411"/>
                  </a:lnTo>
                  <a:close/>
                </a:path>
              </a:pathLst>
            </a:custGeom>
            <a:solidFill>
              <a:srgbClr val="4B6B8A">
                <a:alpha val="67843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3375197" y="7569628"/>
            <a:ext cx="11395715" cy="1847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3"/>
              </a:lnSpc>
            </a:pPr>
            <a:r>
              <a:rPr lang="en-US" sz="6375" spc="1243">
                <a:solidFill>
                  <a:srgbClr val="FFFFFF"/>
                </a:solidFill>
                <a:latin typeface="Libre Baskerville Italics"/>
              </a:rPr>
              <a:t>DĚKUJI ZA POZORNOST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491</Words>
  <Application>Microsoft Office PowerPoint</Application>
  <PresentationFormat>Vlastní</PresentationFormat>
  <Paragraphs>78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6" baseType="lpstr">
      <vt:lpstr>Open Sans Extra Bold</vt:lpstr>
      <vt:lpstr>Calibri</vt:lpstr>
      <vt:lpstr>Libre Baskerville Italics</vt:lpstr>
      <vt:lpstr>League Spartan</vt:lpstr>
      <vt:lpstr>Open Sans Bold</vt:lpstr>
      <vt:lpstr>Arial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Konferencia PRAHA</dc:title>
  <dc:creator>Uzivatele</dc:creator>
  <cp:lastModifiedBy>Uzivatele</cp:lastModifiedBy>
  <cp:revision>5</cp:revision>
  <dcterms:created xsi:type="dcterms:W3CDTF">2006-08-16T00:00:00Z</dcterms:created>
  <dcterms:modified xsi:type="dcterms:W3CDTF">2023-09-15T13:56:31Z</dcterms:modified>
  <dc:identifier>DAFryEUUQHY</dc:identifier>
</cp:coreProperties>
</file>